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handoutMasterIdLst>
    <p:handoutMasterId r:id="rId27"/>
  </p:handoutMasterIdLst>
  <p:sldIdLst>
    <p:sldId id="257" r:id="rId2"/>
    <p:sldId id="259" r:id="rId3"/>
    <p:sldId id="260" r:id="rId4"/>
    <p:sldId id="261" r:id="rId5"/>
    <p:sldId id="283" r:id="rId6"/>
    <p:sldId id="284" r:id="rId7"/>
    <p:sldId id="262" r:id="rId8"/>
    <p:sldId id="263" r:id="rId9"/>
    <p:sldId id="264" r:id="rId10"/>
    <p:sldId id="266" r:id="rId11"/>
    <p:sldId id="280" r:id="rId12"/>
    <p:sldId id="267" r:id="rId13"/>
    <p:sldId id="268" r:id="rId14"/>
    <p:sldId id="269" r:id="rId15"/>
    <p:sldId id="270" r:id="rId16"/>
    <p:sldId id="282" r:id="rId17"/>
    <p:sldId id="271" r:id="rId18"/>
    <p:sldId id="272" r:id="rId19"/>
    <p:sldId id="273" r:id="rId20"/>
    <p:sldId id="274" r:id="rId21"/>
    <p:sldId id="276" r:id="rId22"/>
    <p:sldId id="277" r:id="rId23"/>
    <p:sldId id="278" r:id="rId24"/>
    <p:sldId id="281" r:id="rId25"/>
  </p:sldIdLst>
  <p:sldSz cx="12192000" cy="6858000"/>
  <p:notesSz cx="69977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91" d="100"/>
          <a:sy n="91" d="100"/>
        </p:scale>
        <p:origin x="-528" y="-114"/>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2337" cy="465797"/>
          </a:xfrm>
          <a:prstGeom prst="rect">
            <a:avLst/>
          </a:prstGeom>
        </p:spPr>
        <p:txBody>
          <a:bodyPr vert="horz" lIns="93031" tIns="46516" rIns="93031" bIns="46516" rtlCol="0"/>
          <a:lstStyle>
            <a:lvl1pPr algn="l">
              <a:defRPr sz="1200"/>
            </a:lvl1pPr>
          </a:lstStyle>
          <a:p>
            <a:endParaRPr lang="en-US"/>
          </a:p>
        </p:txBody>
      </p:sp>
      <p:sp>
        <p:nvSpPr>
          <p:cNvPr id="3" name="Date Placeholder 2"/>
          <p:cNvSpPr>
            <a:spLocks noGrp="1"/>
          </p:cNvSpPr>
          <p:nvPr>
            <p:ph type="dt" sz="quarter" idx="1"/>
          </p:nvPr>
        </p:nvSpPr>
        <p:spPr>
          <a:xfrm>
            <a:off x="3963744" y="0"/>
            <a:ext cx="3032337" cy="465797"/>
          </a:xfrm>
          <a:prstGeom prst="rect">
            <a:avLst/>
          </a:prstGeom>
        </p:spPr>
        <p:txBody>
          <a:bodyPr vert="horz" lIns="93031" tIns="46516" rIns="93031" bIns="46516" rtlCol="0"/>
          <a:lstStyle>
            <a:lvl1pPr algn="r">
              <a:defRPr sz="1200"/>
            </a:lvl1pPr>
          </a:lstStyle>
          <a:p>
            <a:fld id="{391B2254-6623-4A65-A82D-274945686650}" type="datetimeFigureOut">
              <a:rPr lang="en-US" smtClean="0"/>
              <a:pPr/>
              <a:t>9/8/2016</a:t>
            </a:fld>
            <a:endParaRPr lang="en-US"/>
          </a:p>
        </p:txBody>
      </p:sp>
      <p:sp>
        <p:nvSpPr>
          <p:cNvPr id="4" name="Footer Placeholder 3"/>
          <p:cNvSpPr>
            <a:spLocks noGrp="1"/>
          </p:cNvSpPr>
          <p:nvPr>
            <p:ph type="ftr" sz="quarter" idx="2"/>
          </p:nvPr>
        </p:nvSpPr>
        <p:spPr>
          <a:xfrm>
            <a:off x="0" y="8817904"/>
            <a:ext cx="3032337" cy="465796"/>
          </a:xfrm>
          <a:prstGeom prst="rect">
            <a:avLst/>
          </a:prstGeom>
        </p:spPr>
        <p:txBody>
          <a:bodyPr vert="horz" lIns="93031" tIns="46516" rIns="93031" bIns="46516" rtlCol="0" anchor="b"/>
          <a:lstStyle>
            <a:lvl1pPr algn="l">
              <a:defRPr sz="1200"/>
            </a:lvl1pPr>
          </a:lstStyle>
          <a:p>
            <a:endParaRPr lang="en-US"/>
          </a:p>
        </p:txBody>
      </p:sp>
      <p:sp>
        <p:nvSpPr>
          <p:cNvPr id="5" name="Slide Number Placeholder 4"/>
          <p:cNvSpPr>
            <a:spLocks noGrp="1"/>
          </p:cNvSpPr>
          <p:nvPr>
            <p:ph type="sldNum" sz="quarter" idx="3"/>
          </p:nvPr>
        </p:nvSpPr>
        <p:spPr>
          <a:xfrm>
            <a:off x="3963744" y="8817904"/>
            <a:ext cx="3032337" cy="465796"/>
          </a:xfrm>
          <a:prstGeom prst="rect">
            <a:avLst/>
          </a:prstGeom>
        </p:spPr>
        <p:txBody>
          <a:bodyPr vert="horz" lIns="93031" tIns="46516" rIns="93031" bIns="46516" rtlCol="0" anchor="b"/>
          <a:lstStyle>
            <a:lvl1pPr algn="r">
              <a:defRPr sz="1200"/>
            </a:lvl1pPr>
          </a:lstStyle>
          <a:p>
            <a:fld id="{C3B549F4-4AB5-4405-88B6-1CC44990076C}" type="slidenum">
              <a:rPr lang="en-US" smtClean="0"/>
              <a:pPr/>
              <a:t>‹#›</a:t>
            </a:fld>
            <a:endParaRPr lang="en-US"/>
          </a:p>
        </p:txBody>
      </p:sp>
    </p:spTree>
    <p:extLst>
      <p:ext uri="{BB962C8B-B14F-4D97-AF65-F5344CB8AC3E}">
        <p14:creationId xmlns:p14="http://schemas.microsoft.com/office/powerpoint/2010/main" xmlns="" val="24940385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2337" cy="465797"/>
          </a:xfrm>
          <a:prstGeom prst="rect">
            <a:avLst/>
          </a:prstGeom>
        </p:spPr>
        <p:txBody>
          <a:bodyPr vert="horz" lIns="93031" tIns="46516" rIns="93031" bIns="46516" rtlCol="0"/>
          <a:lstStyle>
            <a:lvl1pPr algn="l">
              <a:defRPr sz="1200"/>
            </a:lvl1pPr>
          </a:lstStyle>
          <a:p>
            <a:endParaRPr lang="en-US"/>
          </a:p>
        </p:txBody>
      </p:sp>
      <p:sp>
        <p:nvSpPr>
          <p:cNvPr id="3" name="Date Placeholder 2"/>
          <p:cNvSpPr>
            <a:spLocks noGrp="1"/>
          </p:cNvSpPr>
          <p:nvPr>
            <p:ph type="dt" idx="1"/>
          </p:nvPr>
        </p:nvSpPr>
        <p:spPr>
          <a:xfrm>
            <a:off x="3963744" y="0"/>
            <a:ext cx="3032337" cy="465797"/>
          </a:xfrm>
          <a:prstGeom prst="rect">
            <a:avLst/>
          </a:prstGeom>
        </p:spPr>
        <p:txBody>
          <a:bodyPr vert="horz" lIns="93031" tIns="46516" rIns="93031" bIns="46516" rtlCol="0"/>
          <a:lstStyle>
            <a:lvl1pPr algn="r">
              <a:defRPr sz="1200"/>
            </a:lvl1pPr>
          </a:lstStyle>
          <a:p>
            <a:fld id="{6933121A-FF7D-4BEF-9D1E-123AA5BBB75B}" type="datetimeFigureOut">
              <a:rPr lang="en-US" smtClean="0"/>
              <a:pPr/>
              <a:t>9/8/2016</a:t>
            </a:fld>
            <a:endParaRPr lang="en-US"/>
          </a:p>
        </p:txBody>
      </p:sp>
      <p:sp>
        <p:nvSpPr>
          <p:cNvPr id="4" name="Slide Image Placeholder 3"/>
          <p:cNvSpPr>
            <a:spLocks noGrp="1" noRot="1" noChangeAspect="1"/>
          </p:cNvSpPr>
          <p:nvPr>
            <p:ph type="sldImg" idx="2"/>
          </p:nvPr>
        </p:nvSpPr>
        <p:spPr>
          <a:xfrm>
            <a:off x="712788" y="1160463"/>
            <a:ext cx="5572125" cy="3133725"/>
          </a:xfrm>
          <a:prstGeom prst="rect">
            <a:avLst/>
          </a:prstGeom>
          <a:noFill/>
          <a:ln w="12700">
            <a:solidFill>
              <a:prstClr val="black"/>
            </a:solidFill>
          </a:ln>
        </p:spPr>
        <p:txBody>
          <a:bodyPr vert="horz" lIns="93031" tIns="46516" rIns="93031" bIns="46516" rtlCol="0" anchor="ctr"/>
          <a:lstStyle/>
          <a:p>
            <a:endParaRPr lang="en-US"/>
          </a:p>
        </p:txBody>
      </p:sp>
      <p:sp>
        <p:nvSpPr>
          <p:cNvPr id="5" name="Notes Placeholder 4"/>
          <p:cNvSpPr>
            <a:spLocks noGrp="1"/>
          </p:cNvSpPr>
          <p:nvPr>
            <p:ph type="body" sz="quarter" idx="3"/>
          </p:nvPr>
        </p:nvSpPr>
        <p:spPr>
          <a:xfrm>
            <a:off x="699770" y="4467781"/>
            <a:ext cx="5598160" cy="3655457"/>
          </a:xfrm>
          <a:prstGeom prst="rect">
            <a:avLst/>
          </a:prstGeom>
        </p:spPr>
        <p:txBody>
          <a:bodyPr vert="horz" lIns="93031" tIns="46516" rIns="93031" bIns="4651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17904"/>
            <a:ext cx="3032337" cy="465796"/>
          </a:xfrm>
          <a:prstGeom prst="rect">
            <a:avLst/>
          </a:prstGeom>
        </p:spPr>
        <p:txBody>
          <a:bodyPr vert="horz" lIns="93031" tIns="46516" rIns="93031" bIns="46516" rtlCol="0" anchor="b"/>
          <a:lstStyle>
            <a:lvl1pPr algn="l">
              <a:defRPr sz="1200"/>
            </a:lvl1pPr>
          </a:lstStyle>
          <a:p>
            <a:endParaRPr lang="en-US"/>
          </a:p>
        </p:txBody>
      </p:sp>
      <p:sp>
        <p:nvSpPr>
          <p:cNvPr id="7" name="Slide Number Placeholder 6"/>
          <p:cNvSpPr>
            <a:spLocks noGrp="1"/>
          </p:cNvSpPr>
          <p:nvPr>
            <p:ph type="sldNum" sz="quarter" idx="5"/>
          </p:nvPr>
        </p:nvSpPr>
        <p:spPr>
          <a:xfrm>
            <a:off x="3963744" y="8817904"/>
            <a:ext cx="3032337" cy="465796"/>
          </a:xfrm>
          <a:prstGeom prst="rect">
            <a:avLst/>
          </a:prstGeom>
        </p:spPr>
        <p:txBody>
          <a:bodyPr vert="horz" lIns="93031" tIns="46516" rIns="93031" bIns="46516" rtlCol="0" anchor="b"/>
          <a:lstStyle>
            <a:lvl1pPr algn="r">
              <a:defRPr sz="1200"/>
            </a:lvl1pPr>
          </a:lstStyle>
          <a:p>
            <a:fld id="{F4CC1554-B10D-48D9-B1A2-23BFFBED2CF2}" type="slidenum">
              <a:rPr lang="en-US" smtClean="0"/>
              <a:pPr/>
              <a:t>‹#›</a:t>
            </a:fld>
            <a:endParaRPr lang="en-US"/>
          </a:p>
        </p:txBody>
      </p:sp>
    </p:spTree>
    <p:extLst>
      <p:ext uri="{BB962C8B-B14F-4D97-AF65-F5344CB8AC3E}">
        <p14:creationId xmlns:p14="http://schemas.microsoft.com/office/powerpoint/2010/main" xmlns="" val="10468223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55877" indent="-290722" eaLnBrk="0" hangingPunct="0">
              <a:defRPr>
                <a:solidFill>
                  <a:schemeClr val="tx1"/>
                </a:solidFill>
                <a:latin typeface="Arial" panose="020B0604020202020204" pitchFamily="34" charset="0"/>
                <a:cs typeface="Arial" panose="020B0604020202020204" pitchFamily="34" charset="0"/>
              </a:defRPr>
            </a:lvl2pPr>
            <a:lvl3pPr marL="1162888" indent="-232578" eaLnBrk="0" hangingPunct="0">
              <a:defRPr>
                <a:solidFill>
                  <a:schemeClr val="tx1"/>
                </a:solidFill>
                <a:latin typeface="Arial" panose="020B0604020202020204" pitchFamily="34" charset="0"/>
                <a:cs typeface="Arial" panose="020B0604020202020204" pitchFamily="34" charset="0"/>
              </a:defRPr>
            </a:lvl3pPr>
            <a:lvl4pPr marL="1628043" indent="-232578" eaLnBrk="0" hangingPunct="0">
              <a:defRPr>
                <a:solidFill>
                  <a:schemeClr val="tx1"/>
                </a:solidFill>
                <a:latin typeface="Arial" panose="020B0604020202020204" pitchFamily="34" charset="0"/>
                <a:cs typeface="Arial" panose="020B0604020202020204" pitchFamily="34" charset="0"/>
              </a:defRPr>
            </a:lvl4pPr>
            <a:lvl5pPr marL="2093199" indent="-232578" eaLnBrk="0" hangingPunct="0">
              <a:defRPr>
                <a:solidFill>
                  <a:schemeClr val="tx1"/>
                </a:solidFill>
                <a:latin typeface="Arial" panose="020B0604020202020204" pitchFamily="34" charset="0"/>
                <a:cs typeface="Arial" panose="020B0604020202020204" pitchFamily="34" charset="0"/>
              </a:defRPr>
            </a:lvl5pPr>
            <a:lvl6pPr marL="2558354" indent="-23257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23509" indent="-23257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88665" indent="-23257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53820" indent="-23257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503ADDD-B399-4800-B4C7-D7296DC8AAB7}" type="slidenum">
              <a:rPr lang="en-US" altLang="en-US">
                <a:solidFill>
                  <a:srgbClr val="000000"/>
                </a:solidFill>
              </a:rPr>
              <a:pPr eaLnBrk="1" hangingPunct="1"/>
              <a:t>8</a:t>
            </a:fld>
            <a:endParaRPr lang="en-US" altLang="en-US">
              <a:solidFill>
                <a:srgbClr val="000000"/>
              </a:solidFill>
            </a:endParaRPr>
          </a:p>
        </p:txBody>
      </p:sp>
      <p:sp>
        <p:nvSpPr>
          <p:cNvPr id="3686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6868"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latin typeface="Arial" panose="020B0604020202020204" pitchFamily="34" charset="0"/>
            </a:endParaRPr>
          </a:p>
        </p:txBody>
      </p:sp>
    </p:spTree>
    <p:extLst>
      <p:ext uri="{BB962C8B-B14F-4D97-AF65-F5344CB8AC3E}">
        <p14:creationId xmlns:p14="http://schemas.microsoft.com/office/powerpoint/2010/main" xmlns="" val="30783817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cstate="print">
            <a:alphaModFix amt="30000"/>
            <a:extLst>
              <a:ext uri="{28A0092B-C50C-407E-A947-70E740481C1C}">
                <a14:useLocalDpi xmlns:a14="http://schemas.microsoft.com/office/drawing/2010/main" xmlns=""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F6840A80-A9FB-4104-A6E2-B6B5D32842E0}" type="datetimeFigureOut">
              <a:rPr lang="en-US" smtClean="0"/>
              <a:pPr/>
              <a:t>9/8/2016</a:t>
            </a:fld>
            <a:endParaRPr lang="en-US"/>
          </a:p>
        </p:txBody>
      </p:sp>
      <p:sp>
        <p:nvSpPr>
          <p:cNvPr id="5" name="Footer Placeholder 4"/>
          <p:cNvSpPr>
            <a:spLocks noGrp="1"/>
          </p:cNvSpPr>
          <p:nvPr>
            <p:ph type="ftr" sz="quarter" idx="11"/>
          </p:nvPr>
        </p:nvSpPr>
        <p:spPr>
          <a:xfrm>
            <a:off x="1876424" y="5410201"/>
            <a:ext cx="5124886" cy="365125"/>
          </a:xfrm>
        </p:spPr>
        <p:txBody>
          <a:bodyPr/>
          <a:lstStyle/>
          <a:p>
            <a:endParaRPr lang="en-US"/>
          </a:p>
        </p:txBody>
      </p:sp>
      <p:sp>
        <p:nvSpPr>
          <p:cNvPr id="6" name="Slide Number Placeholder 5"/>
          <p:cNvSpPr>
            <a:spLocks noGrp="1"/>
          </p:cNvSpPr>
          <p:nvPr>
            <p:ph type="sldNum" sz="quarter" idx="12"/>
          </p:nvPr>
        </p:nvSpPr>
        <p:spPr>
          <a:xfrm>
            <a:off x="9896911" y="5410199"/>
            <a:ext cx="771089" cy="365125"/>
          </a:xfrm>
        </p:spPr>
        <p:txBody>
          <a:bodyPr/>
          <a:lstStyle/>
          <a:p>
            <a:fld id="{4A85ECF8-1E80-406A-8641-03E6E5B96908}" type="slidenum">
              <a:rPr lang="en-US" smtClean="0"/>
              <a:pPr/>
              <a:t>‹#›</a:t>
            </a:fld>
            <a:endParaRPr lang="en-US"/>
          </a:p>
        </p:txBody>
      </p:sp>
    </p:spTree>
    <p:extLst>
      <p:ext uri="{BB962C8B-B14F-4D97-AF65-F5344CB8AC3E}">
        <p14:creationId xmlns:p14="http://schemas.microsoft.com/office/powerpoint/2010/main" xmlns="" val="17979467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smtClean="0"/>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840A80-A9FB-4104-A6E2-B6B5D32842E0}" type="datetimeFigureOut">
              <a:rPr lang="en-US" smtClean="0"/>
              <a:pPr/>
              <a:t>9/8/2016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85ECF8-1E80-406A-8641-03E6E5B96908}" type="slidenum">
              <a:rPr lang="en-US" smtClean="0"/>
              <a:pPr/>
              <a:t>‹#›</a:t>
            </a:fld>
            <a:endParaRPr lang="en-US"/>
          </a:p>
        </p:txBody>
      </p:sp>
    </p:spTree>
    <p:extLst>
      <p:ext uri="{BB962C8B-B14F-4D97-AF65-F5344CB8AC3E}">
        <p14:creationId xmlns:p14="http://schemas.microsoft.com/office/powerpoint/2010/main" xmlns="" val="18019184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840A80-A9FB-4104-A6E2-B6B5D32842E0}" type="datetimeFigureOut">
              <a:rPr lang="en-US" smtClean="0"/>
              <a:pPr/>
              <a:t>9/8/2016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85ECF8-1E80-406A-8641-03E6E5B96908}" type="slidenum">
              <a:rPr lang="en-US" smtClean="0"/>
              <a:pPr/>
              <a:t>‹#›</a:t>
            </a:fld>
            <a:endParaRPr lang="en-US"/>
          </a:p>
        </p:txBody>
      </p:sp>
    </p:spTree>
    <p:extLst>
      <p:ext uri="{BB962C8B-B14F-4D97-AF65-F5344CB8AC3E}">
        <p14:creationId xmlns:p14="http://schemas.microsoft.com/office/powerpoint/2010/main" xmlns="" val="25866975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840A80-A9FB-4104-A6E2-B6B5D32842E0}" type="datetimeFigureOut">
              <a:rPr lang="en-US" smtClean="0"/>
              <a:pPr/>
              <a:t>9/8/2016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85ECF8-1E80-406A-8641-03E6E5B96908}" type="slidenum">
              <a:rPr lang="en-US" smtClean="0"/>
              <a:pPr/>
              <a:t>‹#›</a:t>
            </a:fld>
            <a:endParaRPr lang="en-US"/>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xmlns="" val="42167849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840A80-A9FB-4104-A6E2-B6B5D32842E0}" type="datetimeFigureOut">
              <a:rPr lang="en-US" smtClean="0"/>
              <a:pPr/>
              <a:t>9/8/2016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85ECF8-1E80-406A-8641-03E6E5B96908}" type="slidenum">
              <a:rPr lang="en-US" smtClean="0"/>
              <a:pPr/>
              <a:t>‹#›</a:t>
            </a:fld>
            <a:endParaRPr lang="en-US"/>
          </a:p>
        </p:txBody>
      </p:sp>
    </p:spTree>
    <p:extLst>
      <p:ext uri="{BB962C8B-B14F-4D97-AF65-F5344CB8AC3E}">
        <p14:creationId xmlns:p14="http://schemas.microsoft.com/office/powerpoint/2010/main" xmlns="" val="25485644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F6840A80-A9FB-4104-A6E2-B6B5D32842E0}" type="datetimeFigureOut">
              <a:rPr lang="en-US" smtClean="0"/>
              <a:pPr/>
              <a:t>9/8/2016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A85ECF8-1E80-406A-8641-03E6E5B96908}" type="slidenum">
              <a:rPr lang="en-US" smtClean="0"/>
              <a:pPr/>
              <a:t>‹#›</a:t>
            </a:fld>
            <a:endParaRPr lang="en-US"/>
          </a:p>
        </p:txBody>
      </p:sp>
    </p:spTree>
    <p:extLst>
      <p:ext uri="{BB962C8B-B14F-4D97-AF65-F5344CB8AC3E}">
        <p14:creationId xmlns:p14="http://schemas.microsoft.com/office/powerpoint/2010/main" xmlns="" val="31442764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F6840A80-A9FB-4104-A6E2-B6B5D32842E0}" type="datetimeFigureOut">
              <a:rPr lang="en-US" smtClean="0"/>
              <a:pPr/>
              <a:t>9/8/2016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A85ECF8-1E80-406A-8641-03E6E5B96908}" type="slidenum">
              <a:rPr lang="en-US" smtClean="0"/>
              <a:pPr/>
              <a:t>‹#›</a:t>
            </a:fld>
            <a:endParaRPr lang="en-US"/>
          </a:p>
        </p:txBody>
      </p:sp>
    </p:spTree>
    <p:extLst>
      <p:ext uri="{BB962C8B-B14F-4D97-AF65-F5344CB8AC3E}">
        <p14:creationId xmlns:p14="http://schemas.microsoft.com/office/powerpoint/2010/main" xmlns="" val="12759579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6840A80-A9FB-4104-A6E2-B6B5D32842E0}" type="datetimeFigureOut">
              <a:rPr lang="en-US" smtClean="0"/>
              <a:pPr/>
              <a:t>9/8/2016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85ECF8-1E80-406A-8641-03E6E5B96908}" type="slidenum">
              <a:rPr lang="en-US" smtClean="0"/>
              <a:pPr/>
              <a:t>‹#›</a:t>
            </a:fld>
            <a:endParaRPr lang="en-US"/>
          </a:p>
        </p:txBody>
      </p:sp>
    </p:spTree>
    <p:extLst>
      <p:ext uri="{BB962C8B-B14F-4D97-AF65-F5344CB8AC3E}">
        <p14:creationId xmlns:p14="http://schemas.microsoft.com/office/powerpoint/2010/main" xmlns="" val="8749072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6840A80-A9FB-4104-A6E2-B6B5D32842E0}" type="datetimeFigureOut">
              <a:rPr lang="en-US" smtClean="0"/>
              <a:pPr/>
              <a:t>9/8/2016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85ECF8-1E80-406A-8641-03E6E5B96908}" type="slidenum">
              <a:rPr lang="en-US" smtClean="0"/>
              <a:pPr/>
              <a:t>‹#›</a:t>
            </a:fld>
            <a:endParaRPr lang="en-US"/>
          </a:p>
        </p:txBody>
      </p:sp>
    </p:spTree>
    <p:extLst>
      <p:ext uri="{BB962C8B-B14F-4D97-AF65-F5344CB8AC3E}">
        <p14:creationId xmlns:p14="http://schemas.microsoft.com/office/powerpoint/2010/main" xmlns="" val="12642708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6840A80-A9FB-4104-A6E2-B6B5D32842E0}" type="datetimeFigureOut">
              <a:rPr lang="en-US" smtClean="0"/>
              <a:pPr/>
              <a:t>9/8/2016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85ECF8-1E80-406A-8641-03E6E5B96908}" type="slidenum">
              <a:rPr lang="en-US" smtClean="0"/>
              <a:pPr/>
              <a:t>‹#›</a:t>
            </a:fld>
            <a:endParaRPr lang="en-US"/>
          </a:p>
        </p:txBody>
      </p:sp>
    </p:spTree>
    <p:extLst>
      <p:ext uri="{BB962C8B-B14F-4D97-AF65-F5344CB8AC3E}">
        <p14:creationId xmlns:p14="http://schemas.microsoft.com/office/powerpoint/2010/main" xmlns="" val="27360839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6840A80-A9FB-4104-A6E2-B6B5D32842E0}" type="datetimeFigureOut">
              <a:rPr lang="en-US" smtClean="0"/>
              <a:pPr/>
              <a:t>9/8/2016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85ECF8-1E80-406A-8641-03E6E5B96908}" type="slidenum">
              <a:rPr lang="en-US" smtClean="0"/>
              <a:pPr/>
              <a:t>‹#›</a:t>
            </a:fld>
            <a:endParaRPr lang="en-US"/>
          </a:p>
        </p:txBody>
      </p:sp>
    </p:spTree>
    <p:extLst>
      <p:ext uri="{BB962C8B-B14F-4D97-AF65-F5344CB8AC3E}">
        <p14:creationId xmlns:p14="http://schemas.microsoft.com/office/powerpoint/2010/main" xmlns="" val="16998196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6840A80-A9FB-4104-A6E2-B6B5D32842E0}" type="datetimeFigureOut">
              <a:rPr lang="en-US" smtClean="0"/>
              <a:pPr/>
              <a:t>9/8/2016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85ECF8-1E80-406A-8641-03E6E5B96908}" type="slidenum">
              <a:rPr lang="en-US" smtClean="0"/>
              <a:pPr/>
              <a:t>‹#›</a:t>
            </a:fld>
            <a:endParaRPr lang="en-US"/>
          </a:p>
        </p:txBody>
      </p:sp>
    </p:spTree>
    <p:extLst>
      <p:ext uri="{BB962C8B-B14F-4D97-AF65-F5344CB8AC3E}">
        <p14:creationId xmlns:p14="http://schemas.microsoft.com/office/powerpoint/2010/main" xmlns="" val="40742691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6840A80-A9FB-4104-A6E2-B6B5D32842E0}" type="datetimeFigureOut">
              <a:rPr lang="en-US" smtClean="0"/>
              <a:pPr/>
              <a:t>9/8/2016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A85ECF8-1E80-406A-8641-03E6E5B96908}" type="slidenum">
              <a:rPr lang="en-US" smtClean="0"/>
              <a:pPr/>
              <a:t>‹#›</a:t>
            </a:fld>
            <a:endParaRPr lang="en-US"/>
          </a:p>
        </p:txBody>
      </p:sp>
    </p:spTree>
    <p:extLst>
      <p:ext uri="{BB962C8B-B14F-4D97-AF65-F5344CB8AC3E}">
        <p14:creationId xmlns:p14="http://schemas.microsoft.com/office/powerpoint/2010/main" xmlns="" val="17340825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6840A80-A9FB-4104-A6E2-B6B5D32842E0}" type="datetimeFigureOut">
              <a:rPr lang="en-US" smtClean="0"/>
              <a:pPr/>
              <a:t>9/8/2016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A85ECF8-1E80-406A-8641-03E6E5B96908}" type="slidenum">
              <a:rPr lang="en-US" smtClean="0"/>
              <a:pPr/>
              <a:t>‹#›</a:t>
            </a:fld>
            <a:endParaRPr lang="en-US"/>
          </a:p>
        </p:txBody>
      </p:sp>
    </p:spTree>
    <p:extLst>
      <p:ext uri="{BB962C8B-B14F-4D97-AF65-F5344CB8AC3E}">
        <p14:creationId xmlns:p14="http://schemas.microsoft.com/office/powerpoint/2010/main" xmlns="" val="29779431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840A80-A9FB-4104-A6E2-B6B5D32842E0}" type="datetimeFigureOut">
              <a:rPr lang="en-US" smtClean="0"/>
              <a:pPr/>
              <a:t>9/8/2016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A85ECF8-1E80-406A-8641-03E6E5B96908}" type="slidenum">
              <a:rPr lang="en-US" smtClean="0"/>
              <a:pPr/>
              <a:t>‹#›</a:t>
            </a:fld>
            <a:endParaRPr lang="en-US"/>
          </a:p>
        </p:txBody>
      </p:sp>
    </p:spTree>
    <p:extLst>
      <p:ext uri="{BB962C8B-B14F-4D97-AF65-F5344CB8AC3E}">
        <p14:creationId xmlns:p14="http://schemas.microsoft.com/office/powerpoint/2010/main" xmlns="" val="19192708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840A80-A9FB-4104-A6E2-B6B5D32842E0}" type="datetimeFigureOut">
              <a:rPr lang="en-US" smtClean="0"/>
              <a:pPr/>
              <a:t>9/8/2016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85ECF8-1E80-406A-8641-03E6E5B96908}" type="slidenum">
              <a:rPr lang="en-US" smtClean="0"/>
              <a:pPr/>
              <a:t>‹#›</a:t>
            </a:fld>
            <a:endParaRPr lang="en-US"/>
          </a:p>
        </p:txBody>
      </p:sp>
    </p:spTree>
    <p:extLst>
      <p:ext uri="{BB962C8B-B14F-4D97-AF65-F5344CB8AC3E}">
        <p14:creationId xmlns:p14="http://schemas.microsoft.com/office/powerpoint/2010/main" xmlns="" val="15609250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840A80-A9FB-4104-A6E2-B6B5D32842E0}" type="datetimeFigureOut">
              <a:rPr lang="en-US" smtClean="0"/>
              <a:pPr/>
              <a:t>9/8/2016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85ECF8-1E80-406A-8641-03E6E5B96908}" type="slidenum">
              <a:rPr lang="en-US" smtClean="0"/>
              <a:pPr/>
              <a:t>‹#›</a:t>
            </a:fld>
            <a:endParaRPr lang="en-US"/>
          </a:p>
        </p:txBody>
      </p:sp>
    </p:spTree>
    <p:extLst>
      <p:ext uri="{BB962C8B-B14F-4D97-AF65-F5344CB8AC3E}">
        <p14:creationId xmlns:p14="http://schemas.microsoft.com/office/powerpoint/2010/main" xmlns="" val="27620511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cstate="print">
            <a:alphaModFix amt="30000"/>
            <a:extLst>
              <a:ext uri="{28A0092B-C50C-407E-A947-70E740481C1C}">
                <a14:useLocalDpi xmlns:a14="http://schemas.microsoft.com/office/drawing/2010/main" xmlns=""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F6840A80-A9FB-4104-A6E2-B6B5D32842E0}" type="datetimeFigureOut">
              <a:rPr lang="en-US" smtClean="0"/>
              <a:pPr/>
              <a:t>9/8/2016</a:t>
            </a:fld>
            <a:endParaRPr lang="en-US"/>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A85ECF8-1E80-406A-8641-03E6E5B96908}" type="slidenum">
              <a:rPr lang="en-US" smtClean="0"/>
              <a:pPr/>
              <a:t>‹#›</a:t>
            </a:fld>
            <a:endParaRPr lang="en-US"/>
          </a:p>
        </p:txBody>
      </p:sp>
    </p:spTree>
    <p:extLst>
      <p:ext uri="{BB962C8B-B14F-4D97-AF65-F5344CB8AC3E}">
        <p14:creationId xmlns:p14="http://schemas.microsoft.com/office/powerpoint/2010/main" xmlns="" val="47100286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www.abet.org/accreditation/get-accredited-2/get-accredited-step-by-step/"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ctrTitle"/>
          </p:nvPr>
        </p:nvSpPr>
        <p:spPr>
          <a:xfrm>
            <a:off x="2209800" y="457201"/>
            <a:ext cx="7772400" cy="1470025"/>
          </a:xfrm>
        </p:spPr>
        <p:txBody>
          <a:bodyPr/>
          <a:lstStyle/>
          <a:p>
            <a:pPr eaLnBrk="1" hangingPunct="1"/>
            <a:r>
              <a:rPr lang="en-US" altLang="en-US" dirty="0" smtClean="0">
                <a:solidFill>
                  <a:srgbClr val="FFFF00"/>
                </a:solidFill>
              </a:rPr>
              <a:t>ABET Accreditation</a:t>
            </a:r>
          </a:p>
        </p:txBody>
      </p:sp>
      <p:sp>
        <p:nvSpPr>
          <p:cNvPr id="3" name="Subtitle 2"/>
          <p:cNvSpPr>
            <a:spLocks noGrp="1"/>
          </p:cNvSpPr>
          <p:nvPr>
            <p:ph type="subTitle" idx="1"/>
          </p:nvPr>
        </p:nvSpPr>
        <p:spPr>
          <a:xfrm>
            <a:off x="2895600" y="2819400"/>
            <a:ext cx="6400800" cy="3581400"/>
          </a:xfrm>
        </p:spPr>
        <p:txBody>
          <a:bodyPr rtlCol="0">
            <a:normAutofit lnSpcReduction="10000"/>
          </a:bodyPr>
          <a:lstStyle/>
          <a:p>
            <a:pPr>
              <a:defRPr/>
            </a:pPr>
            <a:r>
              <a:rPr lang="en-US" b="1" dirty="0" smtClean="0">
                <a:solidFill>
                  <a:schemeClr val="bg1"/>
                </a:solidFill>
              </a:rPr>
              <a:t>Mahmoud Al-</a:t>
            </a:r>
            <a:r>
              <a:rPr lang="en-US" b="1" dirty="0" err="1" smtClean="0">
                <a:solidFill>
                  <a:schemeClr val="bg1"/>
                </a:solidFill>
              </a:rPr>
              <a:t>Saheb</a:t>
            </a:r>
            <a:endParaRPr lang="en-US" b="1" dirty="0" smtClean="0">
              <a:solidFill>
                <a:schemeClr val="bg1"/>
              </a:solidFill>
            </a:endParaRPr>
          </a:p>
          <a:p>
            <a:pPr>
              <a:defRPr/>
            </a:pPr>
            <a:endParaRPr lang="en-US" dirty="0" smtClean="0">
              <a:solidFill>
                <a:schemeClr val="bg1"/>
              </a:solidFill>
            </a:endParaRPr>
          </a:p>
          <a:p>
            <a:pPr lvl="2" algn="l">
              <a:defRPr/>
            </a:pPr>
            <a:r>
              <a:rPr lang="en-US" sz="3400" dirty="0">
                <a:solidFill>
                  <a:schemeClr val="bg1"/>
                </a:solidFill>
              </a:rPr>
              <a:t>College of IT </a:t>
            </a:r>
          </a:p>
          <a:p>
            <a:pPr lvl="2" algn="l">
              <a:defRPr/>
            </a:pPr>
            <a:r>
              <a:rPr lang="en-US" sz="3400" dirty="0">
                <a:solidFill>
                  <a:schemeClr val="bg1"/>
                </a:solidFill>
              </a:rPr>
              <a:t>and Computer </a:t>
            </a:r>
            <a:r>
              <a:rPr lang="en-US" sz="3400" dirty="0" smtClean="0">
                <a:solidFill>
                  <a:schemeClr val="bg1"/>
                </a:solidFill>
              </a:rPr>
              <a:t>Engineering</a:t>
            </a:r>
          </a:p>
          <a:p>
            <a:pPr lvl="2" algn="l">
              <a:defRPr/>
            </a:pPr>
            <a:endParaRPr lang="en-US" sz="3400" dirty="0">
              <a:solidFill>
                <a:schemeClr val="bg1"/>
              </a:solidFill>
            </a:endParaRPr>
          </a:p>
          <a:p>
            <a:pPr lvl="2" algn="l">
              <a:defRPr/>
            </a:pPr>
            <a:r>
              <a:rPr lang="en-US" sz="3400" dirty="0" smtClean="0">
                <a:solidFill>
                  <a:schemeClr val="bg1"/>
                </a:solidFill>
              </a:rPr>
              <a:t>Palestine Polytechnic University</a:t>
            </a:r>
            <a:endParaRPr lang="en-US" sz="3400" dirty="0">
              <a:solidFill>
                <a:schemeClr val="bg1"/>
              </a:solidFill>
            </a:endParaRPr>
          </a:p>
          <a:p>
            <a:pPr lvl="2" algn="l">
              <a:defRPr/>
            </a:pPr>
            <a:endParaRPr lang="en-US" sz="3400" dirty="0">
              <a:solidFill>
                <a:schemeClr val="bg1"/>
              </a:solidFill>
            </a:endParaRPr>
          </a:p>
          <a:p>
            <a:pPr>
              <a:defRPr/>
            </a:pPr>
            <a:endParaRPr lang="en-US" dirty="0"/>
          </a:p>
        </p:txBody>
      </p:sp>
      <p:pic>
        <p:nvPicPr>
          <p:cNvPr id="5125" name="Picture 5" descr="ABET-be-confident.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001000" y="1927226"/>
            <a:ext cx="2095500" cy="1514475"/>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4" descr="ppu logo"/>
          <p:cNvPicPr/>
          <p:nvPr/>
        </p:nvPicPr>
        <p:blipFill>
          <a:blip r:embed="rId3" cstate="print"/>
          <a:srcRect/>
          <a:stretch>
            <a:fillRect/>
          </a:stretch>
        </p:blipFill>
        <p:spPr bwMode="auto">
          <a:xfrm>
            <a:off x="647700" y="1927226"/>
            <a:ext cx="1676400" cy="1514475"/>
          </a:xfrm>
          <a:prstGeom prst="rect">
            <a:avLst/>
          </a:prstGeom>
          <a:noFill/>
          <a:ln w="9525">
            <a:noFill/>
            <a:miter lim="800000"/>
            <a:headEnd/>
            <a:tailEnd/>
          </a:ln>
        </p:spPr>
      </p:pic>
    </p:spTree>
    <p:extLst>
      <p:ext uri="{BB962C8B-B14F-4D97-AF65-F5344CB8AC3E}">
        <p14:creationId xmlns:p14="http://schemas.microsoft.com/office/powerpoint/2010/main" xmlns="" val="36891504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1141413" y="228600"/>
            <a:ext cx="9905998" cy="1039091"/>
          </a:xfrm>
        </p:spPr>
        <p:txBody>
          <a:bodyPr/>
          <a:lstStyle/>
          <a:p>
            <a:pPr eaLnBrk="1" hangingPunct="1"/>
            <a:r>
              <a:rPr lang="en-US" altLang="en-US" dirty="0" smtClean="0"/>
              <a:t>ABET PHILOSOPHY</a:t>
            </a:r>
          </a:p>
        </p:txBody>
      </p:sp>
      <p:sp>
        <p:nvSpPr>
          <p:cNvPr id="16387" name="Content Placeholder 2"/>
          <p:cNvSpPr>
            <a:spLocks noGrp="1"/>
          </p:cNvSpPr>
          <p:nvPr>
            <p:ph idx="1"/>
          </p:nvPr>
        </p:nvSpPr>
        <p:spPr>
          <a:xfrm>
            <a:off x="1141412" y="1028700"/>
            <a:ext cx="9905999" cy="5219699"/>
          </a:xfrm>
        </p:spPr>
        <p:txBody>
          <a:bodyPr>
            <a:normAutofit fontScale="77500" lnSpcReduction="20000"/>
          </a:bodyPr>
          <a:lstStyle/>
          <a:p>
            <a:pPr eaLnBrk="1" hangingPunct="1"/>
            <a:r>
              <a:rPr lang="en-US" altLang="en-US" sz="2600" dirty="0"/>
              <a:t>Each Institution and Program define their own mission and objectives to meet the needs of their constituents.</a:t>
            </a:r>
          </a:p>
          <a:p>
            <a:pPr eaLnBrk="1" hangingPunct="1"/>
            <a:r>
              <a:rPr lang="en-US" altLang="en-US" sz="2600" dirty="0"/>
              <a:t>Emphasizes outcomes that prepare graduates from the program for entry into professional practice.</a:t>
            </a:r>
          </a:p>
          <a:p>
            <a:pPr eaLnBrk="1" hangingPunct="1"/>
            <a:r>
              <a:rPr lang="en-US" altLang="en-US" sz="2600" dirty="0"/>
              <a:t>Programs must demonstrate how their criteria and educational objectives are being met.</a:t>
            </a:r>
          </a:p>
          <a:p>
            <a:pPr eaLnBrk="1" hangingPunct="1"/>
            <a:r>
              <a:rPr lang="en-US" altLang="en-US" sz="2600" dirty="0"/>
              <a:t>Programs must design processes leading to continuous program improvement.</a:t>
            </a:r>
          </a:p>
          <a:p>
            <a:pPr eaLnBrk="1" hangingPunct="1"/>
            <a:r>
              <a:rPr lang="en-US" altLang="en-US" sz="2600" dirty="0"/>
              <a:t>Programmatic diversity is a strength of engineering education for the U.S.</a:t>
            </a:r>
          </a:p>
          <a:p>
            <a:pPr eaLnBrk="1" hangingPunct="1"/>
            <a:r>
              <a:rPr lang="en-US" altLang="en-US" sz="2600" dirty="0">
                <a:solidFill>
                  <a:srgbClr val="FF0000"/>
                </a:solidFill>
              </a:rPr>
              <a:t>ABET accredits programs – It does not certify </a:t>
            </a:r>
            <a:r>
              <a:rPr lang="en-US" altLang="en-US" sz="2600" dirty="0" smtClean="0">
                <a:solidFill>
                  <a:srgbClr val="FF0000"/>
                </a:solidFill>
              </a:rPr>
              <a:t>individuals.</a:t>
            </a:r>
          </a:p>
          <a:p>
            <a:pPr eaLnBrk="1" hangingPunct="1"/>
            <a:endParaRPr lang="en-US" altLang="en-US" sz="2600" dirty="0" smtClean="0">
              <a:solidFill>
                <a:srgbClr val="FF0000"/>
              </a:solidFill>
            </a:endParaRPr>
          </a:p>
          <a:p>
            <a:pPr marL="234950" indent="-234950" algn="just">
              <a:spcBef>
                <a:spcPct val="0"/>
              </a:spcBef>
              <a:spcAft>
                <a:spcPct val="50000"/>
              </a:spcAft>
              <a:buNone/>
              <a:tabLst>
                <a:tab pos="234950" algn="l"/>
              </a:tabLst>
              <a:defRPr/>
            </a:pPr>
            <a:r>
              <a:rPr lang="en-US" sz="2600" b="1" dirty="0">
                <a:solidFill>
                  <a:srgbClr val="FF0000"/>
                </a:solidFill>
                <a:latin typeface="Arial" charset="0"/>
              </a:rPr>
              <a:t>Program outcomes</a:t>
            </a:r>
            <a:r>
              <a:rPr lang="en-US" sz="2600" dirty="0">
                <a:solidFill>
                  <a:srgbClr val="FF0000"/>
                </a:solidFill>
                <a:latin typeface="Arial" charset="0"/>
              </a:rPr>
              <a:t> </a:t>
            </a:r>
            <a:r>
              <a:rPr lang="en-US" sz="2600" dirty="0">
                <a:latin typeface="Arial" charset="0"/>
              </a:rPr>
              <a:t>are abilities that students should possess by the time they graduate</a:t>
            </a:r>
            <a:r>
              <a:rPr lang="en-US" sz="2600" b="1" dirty="0">
                <a:latin typeface="Arial" charset="0"/>
              </a:rPr>
              <a:t>.</a:t>
            </a:r>
          </a:p>
          <a:p>
            <a:pPr marL="234950" indent="-234950" algn="just">
              <a:spcBef>
                <a:spcPct val="0"/>
              </a:spcBef>
              <a:spcAft>
                <a:spcPct val="50000"/>
              </a:spcAft>
              <a:buNone/>
              <a:tabLst>
                <a:tab pos="234950" algn="l"/>
              </a:tabLst>
              <a:defRPr/>
            </a:pPr>
            <a:r>
              <a:rPr lang="en-US" sz="2600" b="1" dirty="0">
                <a:solidFill>
                  <a:srgbClr val="FF0000"/>
                </a:solidFill>
                <a:latin typeface="Arial" charset="0"/>
              </a:rPr>
              <a:t>Program objectives</a:t>
            </a:r>
            <a:r>
              <a:rPr lang="en-US" sz="2600" dirty="0">
                <a:solidFill>
                  <a:srgbClr val="FF0000"/>
                </a:solidFill>
                <a:latin typeface="Arial" charset="0"/>
              </a:rPr>
              <a:t> </a:t>
            </a:r>
            <a:r>
              <a:rPr lang="en-US" sz="2600" dirty="0">
                <a:latin typeface="Arial" charset="0"/>
              </a:rPr>
              <a:t>are what graduates are expected to have achieved within a few years (say, five years) after graduation.</a:t>
            </a:r>
          </a:p>
          <a:p>
            <a:pPr eaLnBrk="1" hangingPunct="1"/>
            <a:endParaRPr lang="en-US" altLang="en-US" sz="2600" dirty="0">
              <a:solidFill>
                <a:srgbClr val="FF0000"/>
              </a:solidFill>
            </a:endParaRPr>
          </a:p>
        </p:txBody>
      </p:sp>
      <p:sp>
        <p:nvSpPr>
          <p:cNvPr id="4" name="Slide Number Placeholder 3"/>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2AA167D-34D2-4699-925F-AB91F9A32B6D}" type="slidenum">
              <a:rPr lang="en-US" altLang="en-US">
                <a:solidFill>
                  <a:srgbClr val="000062"/>
                </a:solidFill>
                <a:latin typeface="Arial Rounded MT Bold" panose="020F0704030504030204" pitchFamily="34" charset="0"/>
              </a:rPr>
              <a:pPr eaLnBrk="1" hangingPunct="1"/>
              <a:t>10</a:t>
            </a:fld>
            <a:endParaRPr lang="en-US" altLang="en-US">
              <a:solidFill>
                <a:srgbClr val="000062"/>
              </a:solidFill>
              <a:latin typeface="Arial Rounded MT Bold" panose="020F0704030504030204" pitchFamily="34" charset="0"/>
            </a:endParaRPr>
          </a:p>
        </p:txBody>
      </p:sp>
    </p:spTree>
    <p:extLst>
      <p:ext uri="{BB962C8B-B14F-4D97-AF65-F5344CB8AC3E}">
        <p14:creationId xmlns:p14="http://schemas.microsoft.com/office/powerpoint/2010/main" xmlns="" val="35351922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1752600" y="0"/>
            <a:ext cx="8763000" cy="838200"/>
          </a:xfrm>
        </p:spPr>
        <p:txBody>
          <a:bodyPr/>
          <a:lstStyle/>
          <a:p>
            <a:pPr eaLnBrk="1" hangingPunct="1"/>
            <a:r>
              <a:rPr lang="en-US" altLang="en-US" smtClean="0"/>
              <a:t>OBJECTIVES  vs. OUTCOMES</a:t>
            </a:r>
          </a:p>
        </p:txBody>
      </p:sp>
      <p:sp>
        <p:nvSpPr>
          <p:cNvPr id="2336771" name="Rectangle 3"/>
          <p:cNvSpPr>
            <a:spLocks noGrp="1" noChangeArrowheads="1"/>
          </p:cNvSpPr>
          <p:nvPr>
            <p:ph idx="1"/>
          </p:nvPr>
        </p:nvSpPr>
        <p:spPr>
          <a:xfrm>
            <a:off x="1828800" y="1066800"/>
            <a:ext cx="8839200" cy="5638800"/>
          </a:xfrm>
        </p:spPr>
        <p:txBody>
          <a:bodyPr/>
          <a:lstStyle/>
          <a:p>
            <a:pPr marL="91440" indent="0">
              <a:buNone/>
              <a:defRPr/>
            </a:pPr>
            <a:r>
              <a:rPr lang="en-US" sz="2600" b="1" dirty="0">
                <a:solidFill>
                  <a:srgbClr val="CC3300"/>
                </a:solidFill>
              </a:rPr>
              <a:t>Program Educational Objectives</a:t>
            </a:r>
            <a:r>
              <a:rPr lang="en-US" sz="2600" b="1" dirty="0"/>
              <a:t>  (</a:t>
            </a:r>
            <a:r>
              <a:rPr lang="en-US" sz="2600" dirty="0"/>
              <a:t>PEOs): are broad </a:t>
            </a:r>
          </a:p>
          <a:p>
            <a:pPr marL="91440" indent="0">
              <a:buNone/>
              <a:defRPr/>
            </a:pPr>
            <a:r>
              <a:rPr lang="en-US" sz="2600" dirty="0"/>
              <a:t>statements that describe the </a:t>
            </a:r>
            <a:r>
              <a:rPr lang="en-US" sz="2600" b="1" u="sng" dirty="0">
                <a:solidFill>
                  <a:schemeClr val="tx2">
                    <a:lumMod val="75000"/>
                  </a:schemeClr>
                </a:solidFill>
              </a:rPr>
              <a:t>career and professional  accomplishments</a:t>
            </a:r>
            <a:r>
              <a:rPr lang="en-US" sz="2600" dirty="0"/>
              <a:t> that the program is preparing its  graduates to achieve. (3 to 5 Years after graduation)</a:t>
            </a:r>
          </a:p>
          <a:p>
            <a:pPr marL="91440" indent="0">
              <a:buNone/>
              <a:defRPr/>
            </a:pPr>
            <a:endParaRPr lang="en-US" sz="2600" dirty="0"/>
          </a:p>
          <a:p>
            <a:pPr marL="91440" indent="0">
              <a:buNone/>
              <a:defRPr/>
            </a:pPr>
            <a:r>
              <a:rPr lang="en-US" sz="2600" b="1" dirty="0">
                <a:solidFill>
                  <a:srgbClr val="CC3300"/>
                </a:solidFill>
              </a:rPr>
              <a:t>Program Outcomes </a:t>
            </a:r>
            <a:r>
              <a:rPr lang="en-US" sz="2600" dirty="0"/>
              <a:t>are narrower statements that describe what students are expected to know and be  able to do by the time of graduation. These relate to  the </a:t>
            </a:r>
            <a:r>
              <a:rPr lang="en-US" sz="2600" b="1" u="sng" dirty="0">
                <a:solidFill>
                  <a:schemeClr val="tx2">
                    <a:lumMod val="75000"/>
                  </a:schemeClr>
                </a:solidFill>
              </a:rPr>
              <a:t>skills, knowledge</a:t>
            </a:r>
            <a:r>
              <a:rPr lang="en-US" sz="2600" dirty="0"/>
              <a:t>, and behaviors that students  acquire in their matriculation through the program. (At graduation)</a:t>
            </a:r>
          </a:p>
        </p:txBody>
      </p:sp>
      <p:sp>
        <p:nvSpPr>
          <p:cNvPr id="5" name="Slide Number Placeholder 4"/>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86E5557-1854-4CAC-9F76-F978BBE09FDB}" type="slidenum">
              <a:rPr lang="en-US" altLang="en-US">
                <a:solidFill>
                  <a:srgbClr val="000062"/>
                </a:solidFill>
                <a:latin typeface="Arial Rounded MT Bold" panose="020F0704030504030204" pitchFamily="34" charset="0"/>
              </a:rPr>
              <a:pPr eaLnBrk="1" hangingPunct="1"/>
              <a:t>11</a:t>
            </a:fld>
            <a:endParaRPr lang="en-US" altLang="en-US">
              <a:solidFill>
                <a:srgbClr val="000062"/>
              </a:solidFill>
              <a:latin typeface="Arial Rounded MT Bold" panose="020F0704030504030204" pitchFamily="34" charset="0"/>
            </a:endParaRPr>
          </a:p>
        </p:txBody>
      </p:sp>
    </p:spTree>
    <p:extLst>
      <p:ext uri="{BB962C8B-B14F-4D97-AF65-F5344CB8AC3E}">
        <p14:creationId xmlns:p14="http://schemas.microsoft.com/office/powerpoint/2010/main" xmlns="" val="40521624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en-US" altLang="en-US" smtClean="0"/>
              <a:t>Current  EAC  Criteria</a:t>
            </a:r>
          </a:p>
        </p:txBody>
      </p:sp>
      <p:sp>
        <p:nvSpPr>
          <p:cNvPr id="17411" name="Content Placeholder 2"/>
          <p:cNvSpPr>
            <a:spLocks noGrp="1"/>
          </p:cNvSpPr>
          <p:nvPr>
            <p:ph idx="1"/>
          </p:nvPr>
        </p:nvSpPr>
        <p:spPr>
          <a:xfrm>
            <a:off x="2133600" y="914400"/>
            <a:ext cx="7543800" cy="5410200"/>
          </a:xfrm>
        </p:spPr>
        <p:txBody>
          <a:bodyPr>
            <a:normAutofit fontScale="92500" lnSpcReduction="10000"/>
          </a:bodyPr>
          <a:lstStyle/>
          <a:p>
            <a:pPr marL="514350" indent="-514350">
              <a:buFont typeface="Arial Rounded MT Bold" panose="020F0704030504030204" pitchFamily="34" charset="0"/>
              <a:buAutoNum type="arabicPeriod"/>
            </a:pPr>
            <a:endParaRPr lang="en-US" altLang="en-US" sz="3000" dirty="0"/>
          </a:p>
          <a:p>
            <a:pPr marL="514350" indent="-514350">
              <a:buFont typeface="Arial Rounded MT Bold" panose="020F0704030504030204" pitchFamily="34" charset="0"/>
              <a:buAutoNum type="arabicPeriod"/>
            </a:pPr>
            <a:r>
              <a:rPr lang="en-US" altLang="en-US" sz="3000" dirty="0"/>
              <a:t>Students</a:t>
            </a:r>
          </a:p>
          <a:p>
            <a:pPr marL="514350" indent="-514350">
              <a:buFont typeface="Arial Rounded MT Bold" panose="020F0704030504030204" pitchFamily="34" charset="0"/>
              <a:buAutoNum type="arabicPeriod"/>
            </a:pPr>
            <a:r>
              <a:rPr lang="en-US" altLang="en-US" sz="3000" dirty="0"/>
              <a:t>Program Educational Objectives</a:t>
            </a:r>
          </a:p>
          <a:p>
            <a:pPr marL="514350" indent="-514350">
              <a:buFont typeface="Arial Rounded MT Bold" panose="020F0704030504030204" pitchFamily="34" charset="0"/>
              <a:buAutoNum type="arabicPeriod"/>
            </a:pPr>
            <a:r>
              <a:rPr lang="en-US" altLang="en-US" sz="3000" dirty="0" smtClean="0"/>
              <a:t>Students Outcomes</a:t>
            </a:r>
            <a:endParaRPr lang="en-US" altLang="en-US" sz="3000" dirty="0"/>
          </a:p>
          <a:p>
            <a:pPr marL="514350" indent="-514350">
              <a:buFont typeface="Arial Rounded MT Bold" panose="020F0704030504030204" pitchFamily="34" charset="0"/>
              <a:buAutoNum type="arabicPeriod"/>
            </a:pPr>
            <a:r>
              <a:rPr lang="en-US" altLang="en-US" sz="3000" dirty="0"/>
              <a:t>Continuous Improvements</a:t>
            </a:r>
          </a:p>
          <a:p>
            <a:pPr marL="514350" indent="-514350">
              <a:buFont typeface="Arial Rounded MT Bold" panose="020F0704030504030204" pitchFamily="34" charset="0"/>
              <a:buAutoNum type="arabicPeriod"/>
            </a:pPr>
            <a:r>
              <a:rPr lang="en-US" altLang="en-US" sz="3000" dirty="0"/>
              <a:t>Curriculum</a:t>
            </a:r>
          </a:p>
          <a:p>
            <a:pPr marL="514350" indent="-514350">
              <a:buFont typeface="Arial Rounded MT Bold" panose="020F0704030504030204" pitchFamily="34" charset="0"/>
              <a:buAutoNum type="arabicPeriod"/>
            </a:pPr>
            <a:r>
              <a:rPr lang="en-US" altLang="en-US" sz="3000" dirty="0"/>
              <a:t>Faculty</a:t>
            </a:r>
          </a:p>
          <a:p>
            <a:pPr marL="514350" indent="-514350">
              <a:buFont typeface="Arial Rounded MT Bold" panose="020F0704030504030204" pitchFamily="34" charset="0"/>
              <a:buAutoNum type="arabicPeriod"/>
            </a:pPr>
            <a:r>
              <a:rPr lang="en-US" altLang="en-US" sz="3000" dirty="0"/>
              <a:t>Facilities</a:t>
            </a:r>
          </a:p>
          <a:p>
            <a:pPr marL="514350" indent="-514350">
              <a:buFont typeface="Arial Rounded MT Bold" panose="020F0704030504030204" pitchFamily="34" charset="0"/>
              <a:buAutoNum type="arabicPeriod"/>
            </a:pPr>
            <a:r>
              <a:rPr lang="en-US" altLang="en-US" sz="3000" dirty="0"/>
              <a:t>Institutional Support</a:t>
            </a:r>
          </a:p>
        </p:txBody>
      </p:sp>
      <p:sp>
        <p:nvSpPr>
          <p:cNvPr id="4" name="Slide Number Placeholder 3"/>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617B59D-F682-45B0-93E6-698AA398D5CC}" type="slidenum">
              <a:rPr lang="en-US" altLang="en-US">
                <a:solidFill>
                  <a:srgbClr val="000062"/>
                </a:solidFill>
                <a:latin typeface="Arial Rounded MT Bold" panose="020F0704030504030204" pitchFamily="34" charset="0"/>
              </a:rPr>
              <a:pPr eaLnBrk="1" hangingPunct="1"/>
              <a:t>12</a:t>
            </a:fld>
            <a:endParaRPr lang="en-US" altLang="en-US">
              <a:solidFill>
                <a:srgbClr val="000062"/>
              </a:solidFill>
              <a:latin typeface="Arial Rounded MT Bold" panose="020F0704030504030204" pitchFamily="34" charset="0"/>
            </a:endParaRPr>
          </a:p>
        </p:txBody>
      </p:sp>
    </p:spTree>
    <p:extLst>
      <p:ext uri="{BB962C8B-B14F-4D97-AF65-F5344CB8AC3E}">
        <p14:creationId xmlns:p14="http://schemas.microsoft.com/office/powerpoint/2010/main" xmlns="" val="18146371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r>
              <a:rPr lang="en-US" altLang="en-US" smtClean="0"/>
              <a:t>Criterion 1 - Students</a:t>
            </a:r>
          </a:p>
        </p:txBody>
      </p:sp>
      <p:sp>
        <p:nvSpPr>
          <p:cNvPr id="18435" name="Content Placeholder 2"/>
          <p:cNvSpPr>
            <a:spLocks noGrp="1"/>
          </p:cNvSpPr>
          <p:nvPr>
            <p:ph idx="1"/>
          </p:nvPr>
        </p:nvSpPr>
        <p:spPr/>
        <p:txBody>
          <a:bodyPr>
            <a:normAutofit fontScale="85000" lnSpcReduction="20000"/>
          </a:bodyPr>
          <a:lstStyle/>
          <a:p>
            <a:pPr eaLnBrk="1" hangingPunct="1"/>
            <a:r>
              <a:rPr lang="en-US" altLang="en-US" sz="3200"/>
              <a:t>Institutions must evaluate, advise, and monitor students.</a:t>
            </a:r>
          </a:p>
          <a:p>
            <a:pPr eaLnBrk="1" hangingPunct="1">
              <a:buFontTx/>
              <a:buNone/>
            </a:pPr>
            <a:endParaRPr lang="en-US" altLang="en-US" sz="3200"/>
          </a:p>
          <a:p>
            <a:pPr eaLnBrk="1" hangingPunct="1"/>
            <a:r>
              <a:rPr lang="en-US" altLang="en-US" sz="3200"/>
              <a:t>Institutions must have policies for acceptance of transfer students and validation of transfer courses.</a:t>
            </a:r>
          </a:p>
          <a:p>
            <a:pPr eaLnBrk="1" hangingPunct="1">
              <a:buFontTx/>
              <a:buNone/>
            </a:pPr>
            <a:endParaRPr lang="en-US" altLang="en-US" sz="3200"/>
          </a:p>
          <a:p>
            <a:pPr eaLnBrk="1" hangingPunct="1"/>
            <a:r>
              <a:rPr lang="en-US" altLang="en-US" sz="3200"/>
              <a:t>Institutions must have procedures to assure all students meet all program requirements prior to graduation</a:t>
            </a:r>
          </a:p>
        </p:txBody>
      </p:sp>
      <p:sp>
        <p:nvSpPr>
          <p:cNvPr id="4" name="Slide Number Placeholder 3"/>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23FA7D3-4183-44E9-81E3-131EB382084C}" type="slidenum">
              <a:rPr lang="en-US" altLang="en-US">
                <a:solidFill>
                  <a:srgbClr val="000062"/>
                </a:solidFill>
                <a:latin typeface="Arial Rounded MT Bold" panose="020F0704030504030204" pitchFamily="34" charset="0"/>
              </a:rPr>
              <a:pPr eaLnBrk="1" hangingPunct="1"/>
              <a:t>13</a:t>
            </a:fld>
            <a:endParaRPr lang="en-US" altLang="en-US">
              <a:solidFill>
                <a:srgbClr val="000062"/>
              </a:solidFill>
              <a:latin typeface="Arial Rounded MT Bold" panose="020F0704030504030204" pitchFamily="34" charset="0"/>
            </a:endParaRPr>
          </a:p>
        </p:txBody>
      </p:sp>
    </p:spTree>
    <p:extLst>
      <p:ext uri="{BB962C8B-B14F-4D97-AF65-F5344CB8AC3E}">
        <p14:creationId xmlns:p14="http://schemas.microsoft.com/office/powerpoint/2010/main" xmlns="" val="27243111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1676400" y="0"/>
            <a:ext cx="8915400" cy="838200"/>
          </a:xfrm>
        </p:spPr>
        <p:txBody>
          <a:bodyPr>
            <a:normAutofit fontScale="90000"/>
          </a:bodyPr>
          <a:lstStyle/>
          <a:p>
            <a:pPr eaLnBrk="1" hangingPunct="1"/>
            <a:r>
              <a:rPr lang="en-US" altLang="en-US" smtClean="0"/>
              <a:t>Criteria 2 – Program Educational Objectives</a:t>
            </a:r>
          </a:p>
        </p:txBody>
      </p:sp>
      <p:sp>
        <p:nvSpPr>
          <p:cNvPr id="19459" name="Content Placeholder 2"/>
          <p:cNvSpPr>
            <a:spLocks noGrp="1"/>
          </p:cNvSpPr>
          <p:nvPr>
            <p:ph idx="1"/>
          </p:nvPr>
        </p:nvSpPr>
        <p:spPr>
          <a:xfrm>
            <a:off x="1141412" y="935182"/>
            <a:ext cx="9905999" cy="4856019"/>
          </a:xfrm>
        </p:spPr>
        <p:txBody>
          <a:bodyPr>
            <a:normAutofit/>
          </a:bodyPr>
          <a:lstStyle/>
          <a:p>
            <a:pPr eaLnBrk="1" hangingPunct="1">
              <a:buFontTx/>
              <a:buNone/>
            </a:pPr>
            <a:r>
              <a:rPr lang="en-US" altLang="en-US" dirty="0"/>
              <a:t>Each program must have:</a:t>
            </a:r>
          </a:p>
          <a:p>
            <a:pPr eaLnBrk="1" hangingPunct="1"/>
            <a:r>
              <a:rPr lang="en-US" altLang="en-US" dirty="0"/>
              <a:t>Detailed published educational objectives</a:t>
            </a:r>
          </a:p>
          <a:p>
            <a:pPr eaLnBrk="1" hangingPunct="1"/>
            <a:r>
              <a:rPr lang="en-US" altLang="en-US" dirty="0"/>
              <a:t>Process based on needs of constituencies in which objectives are determined and periodically evaluated</a:t>
            </a:r>
          </a:p>
          <a:p>
            <a:pPr eaLnBrk="1" hangingPunct="1"/>
            <a:r>
              <a:rPr lang="en-US" altLang="en-US" dirty="0"/>
              <a:t>A curriculum and process that assure achievement of the objectives</a:t>
            </a:r>
          </a:p>
          <a:p>
            <a:pPr eaLnBrk="1" hangingPunct="1"/>
            <a:r>
              <a:rPr lang="en-US" altLang="en-US" dirty="0"/>
              <a:t>A system of on-going evaluation that demonstrates achievement of the objectives</a:t>
            </a:r>
          </a:p>
          <a:p>
            <a:pPr eaLnBrk="1" hangingPunct="1"/>
            <a:r>
              <a:rPr lang="en-US" altLang="en-US" dirty="0"/>
              <a:t>Use evaluation  results to improve the effectiveness of the program</a:t>
            </a:r>
          </a:p>
        </p:txBody>
      </p:sp>
      <p:sp>
        <p:nvSpPr>
          <p:cNvPr id="4" name="Slide Number Placeholder 3"/>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940C315-6CE9-43D0-A5D6-236183F52CDD}" type="slidenum">
              <a:rPr lang="en-US" altLang="en-US">
                <a:solidFill>
                  <a:srgbClr val="000062"/>
                </a:solidFill>
                <a:latin typeface="Arial Rounded MT Bold" panose="020F0704030504030204" pitchFamily="34" charset="0"/>
              </a:rPr>
              <a:pPr eaLnBrk="1" hangingPunct="1"/>
              <a:t>14</a:t>
            </a:fld>
            <a:endParaRPr lang="en-US" altLang="en-US">
              <a:solidFill>
                <a:srgbClr val="000062"/>
              </a:solidFill>
              <a:latin typeface="Arial Rounded MT Bold" panose="020F0704030504030204" pitchFamily="34" charset="0"/>
            </a:endParaRPr>
          </a:p>
        </p:txBody>
      </p:sp>
    </p:spTree>
    <p:extLst>
      <p:ext uri="{BB962C8B-B14F-4D97-AF65-F5344CB8AC3E}">
        <p14:creationId xmlns:p14="http://schemas.microsoft.com/office/powerpoint/2010/main" xmlns="" val="7161228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r>
              <a:rPr lang="en-US" altLang="en-US" dirty="0" smtClean="0"/>
              <a:t>Criterion 3 – Student Outcomes</a:t>
            </a:r>
          </a:p>
        </p:txBody>
      </p:sp>
      <p:sp>
        <p:nvSpPr>
          <p:cNvPr id="20483" name="Content Placeholder 2"/>
          <p:cNvSpPr>
            <a:spLocks noGrp="1"/>
          </p:cNvSpPr>
          <p:nvPr>
            <p:ph idx="1"/>
          </p:nvPr>
        </p:nvSpPr>
        <p:spPr/>
        <p:txBody>
          <a:bodyPr>
            <a:normAutofit fontScale="85000" lnSpcReduction="10000"/>
          </a:bodyPr>
          <a:lstStyle/>
          <a:p>
            <a:r>
              <a:rPr lang="en-US" altLang="en-US" sz="3200" dirty="0"/>
              <a:t>Programs must demonstrate their graduates have outcomes </a:t>
            </a:r>
            <a:r>
              <a:rPr lang="en-US" altLang="en-US" sz="3200" dirty="0" smtClean="0"/>
              <a:t>from “a</a:t>
            </a:r>
            <a:r>
              <a:rPr lang="en-US" altLang="en-US" sz="3200" dirty="0"/>
              <a:t>” to  “k</a:t>
            </a:r>
            <a:r>
              <a:rPr lang="en-US" altLang="en-US" sz="3200" dirty="0" smtClean="0"/>
              <a:t>” </a:t>
            </a:r>
            <a:r>
              <a:rPr lang="en-US" sz="2800" dirty="0"/>
              <a:t>plus any additional outcomes that may be articulated by the program.</a:t>
            </a:r>
            <a:endParaRPr lang="en-US" altLang="en-US" sz="3200" dirty="0"/>
          </a:p>
          <a:p>
            <a:pPr eaLnBrk="1" hangingPunct="1"/>
            <a:r>
              <a:rPr lang="en-US" altLang="en-US" sz="3200" dirty="0"/>
              <a:t>Programs must have an assessment process with documented results</a:t>
            </a:r>
          </a:p>
          <a:p>
            <a:pPr eaLnBrk="1" hangingPunct="1"/>
            <a:r>
              <a:rPr lang="en-US" altLang="en-US" sz="3200" dirty="0"/>
              <a:t>Evidence that the outcomes are being measured</a:t>
            </a:r>
          </a:p>
          <a:p>
            <a:pPr eaLnBrk="1" hangingPunct="1"/>
            <a:r>
              <a:rPr lang="en-US" altLang="en-US" sz="3200" dirty="0"/>
              <a:t>Evidence that the results of the assessment process are applied to the further development and improvement of the program</a:t>
            </a:r>
          </a:p>
        </p:txBody>
      </p:sp>
      <p:sp>
        <p:nvSpPr>
          <p:cNvPr id="4" name="Slide Number Placeholder 3"/>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C7BB13C-0DF4-4847-A26F-4E7299F97B6D}" type="slidenum">
              <a:rPr lang="en-US" altLang="en-US">
                <a:solidFill>
                  <a:srgbClr val="000062"/>
                </a:solidFill>
                <a:latin typeface="Arial Rounded MT Bold" panose="020F0704030504030204" pitchFamily="34" charset="0"/>
              </a:rPr>
              <a:pPr eaLnBrk="1" hangingPunct="1"/>
              <a:t>15</a:t>
            </a:fld>
            <a:endParaRPr lang="en-US" altLang="en-US">
              <a:solidFill>
                <a:srgbClr val="000062"/>
              </a:solidFill>
              <a:latin typeface="Arial Rounded MT Bold" panose="020F0704030504030204" pitchFamily="34" charset="0"/>
            </a:endParaRPr>
          </a:p>
        </p:txBody>
      </p:sp>
    </p:spTree>
    <p:extLst>
      <p:ext uri="{BB962C8B-B14F-4D97-AF65-F5344CB8AC3E}">
        <p14:creationId xmlns:p14="http://schemas.microsoft.com/office/powerpoint/2010/main" xmlns="" val="23630594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CRITERION </a:t>
            </a:r>
            <a:r>
              <a:rPr lang="en-US" b="1" dirty="0"/>
              <a:t>4. CONTINUOUS IMPROVEMENT</a:t>
            </a:r>
            <a:br>
              <a:rPr lang="en-US" b="1" dirty="0"/>
            </a:br>
            <a:endParaRPr lang="en-US" dirty="0"/>
          </a:p>
        </p:txBody>
      </p:sp>
      <p:sp>
        <p:nvSpPr>
          <p:cNvPr id="3" name="Content Placeholder 2"/>
          <p:cNvSpPr>
            <a:spLocks noGrp="1"/>
          </p:cNvSpPr>
          <p:nvPr>
            <p:ph idx="1"/>
          </p:nvPr>
        </p:nvSpPr>
        <p:spPr>
          <a:xfrm>
            <a:off x="1141412" y="1683327"/>
            <a:ext cx="9905999" cy="4107874"/>
          </a:xfrm>
        </p:spPr>
        <p:txBody>
          <a:bodyPr/>
          <a:lstStyle/>
          <a:p>
            <a:r>
              <a:rPr lang="en-US" dirty="0" smtClean="0"/>
              <a:t>The </a:t>
            </a:r>
            <a:r>
              <a:rPr lang="en-US" dirty="0"/>
              <a:t>program must regularly use appropriate, documented processes for assessing and evaluating the extent to which the student outcomes are being attained. </a:t>
            </a:r>
            <a:endParaRPr lang="en-US" dirty="0" smtClean="0"/>
          </a:p>
          <a:p>
            <a:r>
              <a:rPr lang="en-US" dirty="0" smtClean="0"/>
              <a:t>The </a:t>
            </a:r>
            <a:r>
              <a:rPr lang="en-US" dirty="0"/>
              <a:t>results of these evaluations must be systematically utilized as input for the continuous improvement of the program. </a:t>
            </a:r>
            <a:endParaRPr lang="en-US" dirty="0" smtClean="0"/>
          </a:p>
          <a:p>
            <a:r>
              <a:rPr lang="en-US" dirty="0" smtClean="0"/>
              <a:t>Other </a:t>
            </a:r>
            <a:r>
              <a:rPr lang="en-US" dirty="0"/>
              <a:t>available information may also be used to assist in the continuous improvement of the program</a:t>
            </a:r>
          </a:p>
          <a:p>
            <a:endParaRPr lang="en-US" dirty="0"/>
          </a:p>
        </p:txBody>
      </p:sp>
    </p:spTree>
    <p:extLst>
      <p:ext uri="{BB962C8B-B14F-4D97-AF65-F5344CB8AC3E}">
        <p14:creationId xmlns:p14="http://schemas.microsoft.com/office/powerpoint/2010/main" xmlns="" val="26998740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r>
              <a:rPr lang="en-US" altLang="en-US" dirty="0" smtClean="0"/>
              <a:t>Criterion 5 – curriculum</a:t>
            </a:r>
          </a:p>
        </p:txBody>
      </p:sp>
      <p:sp>
        <p:nvSpPr>
          <p:cNvPr id="21507" name="Content Placeholder 2"/>
          <p:cNvSpPr>
            <a:spLocks noGrp="1"/>
          </p:cNvSpPr>
          <p:nvPr>
            <p:ph idx="1"/>
          </p:nvPr>
        </p:nvSpPr>
        <p:spPr/>
        <p:txBody>
          <a:bodyPr>
            <a:normAutofit/>
          </a:bodyPr>
          <a:lstStyle/>
          <a:p>
            <a:pPr eaLnBrk="1" hangingPunct="1"/>
            <a:r>
              <a:rPr lang="en-US" altLang="en-US" dirty="0"/>
              <a:t>Prepare students for professional practice through curriculum culminating in a major design experience</a:t>
            </a:r>
          </a:p>
          <a:p>
            <a:pPr lvl="1" eaLnBrk="1" hangingPunct="1"/>
            <a:r>
              <a:rPr lang="en-US" altLang="en-US" dirty="0"/>
              <a:t>Base on knowledge/skills from earlier work</a:t>
            </a:r>
          </a:p>
          <a:p>
            <a:pPr lvl="1" eaLnBrk="1" hangingPunct="1"/>
            <a:r>
              <a:rPr lang="en-US" altLang="en-US" dirty="0"/>
              <a:t>Incorporating engineering standards and multiple realistic constraints</a:t>
            </a:r>
          </a:p>
          <a:p>
            <a:pPr eaLnBrk="1" hangingPunct="1"/>
            <a:r>
              <a:rPr lang="en-US" altLang="en-US" dirty="0"/>
              <a:t>Two semesters (32 hours) of math and basic sciences</a:t>
            </a:r>
          </a:p>
          <a:p>
            <a:pPr eaLnBrk="1" hangingPunct="1"/>
            <a:r>
              <a:rPr lang="en-US" altLang="en-US" dirty="0"/>
              <a:t>Three semesters (48 hours) of engineering topics</a:t>
            </a:r>
          </a:p>
          <a:p>
            <a:pPr eaLnBrk="1" hangingPunct="1"/>
            <a:r>
              <a:rPr lang="en-US" altLang="en-US" dirty="0"/>
              <a:t>General education component</a:t>
            </a:r>
          </a:p>
          <a:p>
            <a:pPr eaLnBrk="1" hangingPunct="1">
              <a:buFontTx/>
              <a:buNone/>
            </a:pPr>
            <a:endParaRPr lang="en-US" altLang="en-US" dirty="0" smtClean="0"/>
          </a:p>
          <a:p>
            <a:pPr eaLnBrk="1" hangingPunct="1"/>
            <a:endParaRPr lang="en-US" altLang="en-US" dirty="0" smtClean="0"/>
          </a:p>
        </p:txBody>
      </p:sp>
      <p:sp>
        <p:nvSpPr>
          <p:cNvPr id="4" name="Slide Number Placeholder 3"/>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BCB6C33-4B77-4C2E-A064-C4225F9D6988}" type="slidenum">
              <a:rPr lang="en-US" altLang="en-US">
                <a:solidFill>
                  <a:srgbClr val="000062"/>
                </a:solidFill>
                <a:latin typeface="Arial Rounded MT Bold" panose="020F0704030504030204" pitchFamily="34" charset="0"/>
              </a:rPr>
              <a:pPr eaLnBrk="1" hangingPunct="1"/>
              <a:t>17</a:t>
            </a:fld>
            <a:endParaRPr lang="en-US" altLang="en-US">
              <a:solidFill>
                <a:srgbClr val="000062"/>
              </a:solidFill>
              <a:latin typeface="Arial Rounded MT Bold" panose="020F0704030504030204" pitchFamily="34" charset="0"/>
            </a:endParaRPr>
          </a:p>
        </p:txBody>
      </p:sp>
    </p:spTree>
    <p:extLst>
      <p:ext uri="{BB962C8B-B14F-4D97-AF65-F5344CB8AC3E}">
        <p14:creationId xmlns:p14="http://schemas.microsoft.com/office/powerpoint/2010/main" xmlns="" val="34219351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eaLnBrk="1" hangingPunct="1"/>
            <a:r>
              <a:rPr lang="en-US" altLang="en-US" dirty="0" smtClean="0"/>
              <a:t>Criterion 6 - Faculty</a:t>
            </a:r>
          </a:p>
        </p:txBody>
      </p:sp>
      <p:sp>
        <p:nvSpPr>
          <p:cNvPr id="22531" name="Content Placeholder 2"/>
          <p:cNvSpPr>
            <a:spLocks noGrp="1"/>
          </p:cNvSpPr>
          <p:nvPr>
            <p:ph idx="1"/>
          </p:nvPr>
        </p:nvSpPr>
        <p:spPr/>
        <p:txBody>
          <a:bodyPr>
            <a:normAutofit fontScale="92500" lnSpcReduction="20000"/>
          </a:bodyPr>
          <a:lstStyle/>
          <a:p>
            <a:pPr eaLnBrk="1" hangingPunct="1"/>
            <a:r>
              <a:rPr lang="en-US" altLang="en-US"/>
              <a:t>Sufficient number and competency to cover all curriculum</a:t>
            </a:r>
          </a:p>
          <a:p>
            <a:pPr eaLnBrk="1" hangingPunct="1">
              <a:buFontTx/>
              <a:buNone/>
            </a:pPr>
            <a:endParaRPr lang="en-US" altLang="en-US"/>
          </a:p>
          <a:p>
            <a:pPr eaLnBrk="1" hangingPunct="1"/>
            <a:r>
              <a:rPr lang="en-US" altLang="en-US"/>
              <a:t>Sufficient in number to accommodate adequate levels of student-faculty interaction, advising and counseling, service, professional development, and interactions with industrial and professional practitioners and employers.</a:t>
            </a:r>
          </a:p>
          <a:p>
            <a:pPr eaLnBrk="1" hangingPunct="1">
              <a:buFontTx/>
              <a:buNone/>
            </a:pPr>
            <a:endParaRPr lang="en-US" altLang="en-US"/>
          </a:p>
          <a:p>
            <a:pPr eaLnBrk="1" hangingPunct="1"/>
            <a:r>
              <a:rPr lang="en-US" altLang="en-US"/>
              <a:t>Ensure proper guidance of the program and its evaluation, development and improvement</a:t>
            </a:r>
          </a:p>
        </p:txBody>
      </p:sp>
      <p:sp>
        <p:nvSpPr>
          <p:cNvPr id="4" name="Slide Number Placeholder 3"/>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D0C89CC-F297-4F6D-BC67-63F3580858B3}" type="slidenum">
              <a:rPr lang="en-US" altLang="en-US">
                <a:solidFill>
                  <a:srgbClr val="000062"/>
                </a:solidFill>
                <a:latin typeface="Arial Rounded MT Bold" panose="020F0704030504030204" pitchFamily="34" charset="0"/>
              </a:rPr>
              <a:pPr eaLnBrk="1" hangingPunct="1"/>
              <a:t>18</a:t>
            </a:fld>
            <a:endParaRPr lang="en-US" altLang="en-US">
              <a:solidFill>
                <a:srgbClr val="000062"/>
              </a:solidFill>
              <a:latin typeface="Arial Rounded MT Bold" panose="020F0704030504030204" pitchFamily="34" charset="0"/>
            </a:endParaRPr>
          </a:p>
        </p:txBody>
      </p:sp>
    </p:spTree>
    <p:extLst>
      <p:ext uri="{BB962C8B-B14F-4D97-AF65-F5344CB8AC3E}">
        <p14:creationId xmlns:p14="http://schemas.microsoft.com/office/powerpoint/2010/main" xmlns="" val="42636047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1141413" y="218209"/>
            <a:ext cx="9905998" cy="1291935"/>
          </a:xfrm>
        </p:spPr>
        <p:txBody>
          <a:bodyPr/>
          <a:lstStyle/>
          <a:p>
            <a:pPr eaLnBrk="1" hangingPunct="1"/>
            <a:r>
              <a:rPr lang="en-US" altLang="en-US" dirty="0" smtClean="0"/>
              <a:t>Criterion 7 - Facilities</a:t>
            </a:r>
          </a:p>
        </p:txBody>
      </p:sp>
      <p:sp>
        <p:nvSpPr>
          <p:cNvPr id="23555" name="Content Placeholder 2"/>
          <p:cNvSpPr>
            <a:spLocks noGrp="1"/>
          </p:cNvSpPr>
          <p:nvPr>
            <p:ph idx="1"/>
          </p:nvPr>
        </p:nvSpPr>
        <p:spPr>
          <a:xfrm>
            <a:off x="1141412" y="1828800"/>
            <a:ext cx="9905999" cy="4738255"/>
          </a:xfrm>
        </p:spPr>
        <p:txBody>
          <a:bodyPr>
            <a:normAutofit/>
          </a:bodyPr>
          <a:lstStyle/>
          <a:p>
            <a:pPr eaLnBrk="1" hangingPunct="1"/>
            <a:r>
              <a:rPr lang="en-US" altLang="en-US" dirty="0"/>
              <a:t>Classrooms, laboratories, and associated equipment must be adequate to accomplish program objectives and provide an atmosphere conducive to </a:t>
            </a:r>
            <a:r>
              <a:rPr lang="en-US" altLang="en-US" dirty="0" smtClean="0"/>
              <a:t>learning</a:t>
            </a:r>
          </a:p>
          <a:p>
            <a:pPr eaLnBrk="1" hangingPunct="1"/>
            <a:endParaRPr lang="en-US" altLang="en-US" dirty="0"/>
          </a:p>
          <a:p>
            <a:pPr eaLnBrk="1" hangingPunct="1"/>
            <a:r>
              <a:rPr lang="en-US" altLang="en-US" dirty="0" smtClean="0"/>
              <a:t>Provide </a:t>
            </a:r>
            <a:r>
              <a:rPr lang="en-US" altLang="en-US" dirty="0"/>
              <a:t>opportunities to learn the use of modern engineering </a:t>
            </a:r>
            <a:r>
              <a:rPr lang="en-US" altLang="en-US" dirty="0" smtClean="0"/>
              <a:t>tools</a:t>
            </a:r>
          </a:p>
          <a:p>
            <a:pPr eaLnBrk="1" hangingPunct="1"/>
            <a:endParaRPr lang="en-US" altLang="en-US" dirty="0"/>
          </a:p>
          <a:p>
            <a:pPr eaLnBrk="1" hangingPunct="1"/>
            <a:r>
              <a:rPr lang="en-US" altLang="en-US" dirty="0" smtClean="0"/>
              <a:t>Infrastructure </a:t>
            </a:r>
            <a:r>
              <a:rPr lang="en-US" altLang="en-US" dirty="0"/>
              <a:t>to support scholarly activities of the students and faculty and the educational objectives of the program</a:t>
            </a:r>
          </a:p>
        </p:txBody>
      </p:sp>
      <p:sp>
        <p:nvSpPr>
          <p:cNvPr id="4" name="Slide Number Placeholder 3"/>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D3A152D-A088-4BAD-950F-8190E749F2EE}" type="slidenum">
              <a:rPr lang="en-US" altLang="en-US">
                <a:solidFill>
                  <a:srgbClr val="000062"/>
                </a:solidFill>
                <a:latin typeface="Arial Rounded MT Bold" panose="020F0704030504030204" pitchFamily="34" charset="0"/>
              </a:rPr>
              <a:pPr eaLnBrk="1" hangingPunct="1"/>
              <a:t>19</a:t>
            </a:fld>
            <a:endParaRPr lang="en-US" altLang="en-US">
              <a:solidFill>
                <a:srgbClr val="000062"/>
              </a:solidFill>
              <a:latin typeface="Arial Rounded MT Bold" panose="020F0704030504030204" pitchFamily="34" charset="0"/>
            </a:endParaRPr>
          </a:p>
        </p:txBody>
      </p:sp>
    </p:spTree>
    <p:extLst>
      <p:ext uri="{BB962C8B-B14F-4D97-AF65-F5344CB8AC3E}">
        <p14:creationId xmlns:p14="http://schemas.microsoft.com/office/powerpoint/2010/main" xmlns="" val="11634652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1524000" y="76200"/>
            <a:ext cx="9144000" cy="685800"/>
          </a:xfrm>
        </p:spPr>
        <p:txBody>
          <a:bodyPr>
            <a:normAutofit/>
          </a:bodyPr>
          <a:lstStyle/>
          <a:p>
            <a:pPr eaLnBrk="1" hangingPunct="1">
              <a:defRPr/>
            </a:pPr>
            <a:r>
              <a:rPr lang="en-US" dirty="0">
                <a:effectLst>
                  <a:outerShdw blurRad="38100" dist="38100" dir="2700000" algn="tl">
                    <a:srgbClr val="C0C0C0"/>
                  </a:outerShdw>
                </a:effectLst>
                <a:latin typeface="Arial" charset="0"/>
              </a:rPr>
              <a:t>Importance of Accreditation</a:t>
            </a:r>
          </a:p>
        </p:txBody>
      </p:sp>
      <p:sp>
        <p:nvSpPr>
          <p:cNvPr id="9219" name="Rectangle 3"/>
          <p:cNvSpPr>
            <a:spLocks noGrp="1" noChangeArrowheads="1"/>
          </p:cNvSpPr>
          <p:nvPr>
            <p:ph idx="1"/>
          </p:nvPr>
        </p:nvSpPr>
        <p:spPr>
          <a:xfrm>
            <a:off x="1080655" y="914400"/>
            <a:ext cx="10162309" cy="5638800"/>
          </a:xfrm>
        </p:spPr>
        <p:txBody>
          <a:bodyPr>
            <a:normAutofit fontScale="92500" lnSpcReduction="20000"/>
          </a:bodyPr>
          <a:lstStyle/>
          <a:p>
            <a:pPr marL="0" indent="0" algn="just">
              <a:buNone/>
              <a:tabLst>
                <a:tab pos="457200" algn="l"/>
              </a:tabLst>
            </a:pPr>
            <a:r>
              <a:rPr lang="en-US" altLang="en-US" sz="1900" dirty="0">
                <a:latin typeface="Arial" panose="020B0604020202020204" pitchFamily="34" charset="0"/>
              </a:rPr>
              <a:t>In the United States, </a:t>
            </a:r>
            <a:r>
              <a:rPr lang="en-US" altLang="en-US" sz="1900" u="sng" dirty="0">
                <a:solidFill>
                  <a:srgbClr val="FF0000"/>
                </a:solidFill>
                <a:latin typeface="Arial" panose="020B0604020202020204" pitchFamily="34" charset="0"/>
              </a:rPr>
              <a:t>accreditation is used to assure quality in educational institutions </a:t>
            </a:r>
            <a:r>
              <a:rPr lang="en-US" altLang="en-US" sz="1900" dirty="0">
                <a:latin typeface="Arial" panose="020B0604020202020204" pitchFamily="34" charset="0"/>
              </a:rPr>
              <a:t>and programs.  Accreditation is a voluntary, non-governmental process of peer review.  It requires an educational institution or program to meet certain defined standards or criteria.  Accreditation is sometimes confused with certification.  In general, institutions and programs are accredited, and individuals are certified.</a:t>
            </a:r>
          </a:p>
          <a:p>
            <a:pPr marL="0" indent="0" algn="just">
              <a:buNone/>
              <a:tabLst>
                <a:tab pos="457200" algn="l"/>
              </a:tabLst>
            </a:pPr>
            <a:endParaRPr lang="en-US" altLang="en-US" sz="1900" dirty="0">
              <a:latin typeface="Arial" panose="020B0604020202020204" pitchFamily="34" charset="0"/>
            </a:endParaRPr>
          </a:p>
          <a:p>
            <a:pPr marL="0" indent="0" algn="just">
              <a:buNone/>
              <a:tabLst>
                <a:tab pos="457200" algn="l"/>
              </a:tabLst>
            </a:pPr>
            <a:r>
              <a:rPr lang="en-US" altLang="en-US" sz="1900" dirty="0">
                <a:latin typeface="Arial" panose="020B0604020202020204" pitchFamily="34" charset="0"/>
              </a:rPr>
              <a:t>The </a:t>
            </a:r>
            <a:r>
              <a:rPr lang="en-US" altLang="en-US" sz="1900" u="sng" dirty="0">
                <a:latin typeface="Arial" panose="020B0604020202020204" pitchFamily="34" charset="0"/>
              </a:rPr>
              <a:t>Accreditation Board for Engineering and Technology</a:t>
            </a:r>
            <a:r>
              <a:rPr lang="en-US" altLang="en-US" sz="1900" dirty="0">
                <a:latin typeface="Arial" panose="020B0604020202020204" pitchFamily="34" charset="0"/>
              </a:rPr>
              <a:t> (</a:t>
            </a:r>
            <a:r>
              <a:rPr lang="en-US" altLang="en-US" sz="1900" b="1" u="sng" dirty="0">
                <a:latin typeface="Arial" panose="020B0604020202020204" pitchFamily="34" charset="0"/>
              </a:rPr>
              <a:t>ABET</a:t>
            </a:r>
            <a:r>
              <a:rPr lang="en-US" altLang="en-US" sz="1900" dirty="0">
                <a:latin typeface="Arial" panose="020B0604020202020204" pitchFamily="34" charset="0"/>
              </a:rPr>
              <a:t>) is a professional accrediting organization that accredits programs, not institutions.</a:t>
            </a:r>
          </a:p>
          <a:p>
            <a:pPr marL="0" indent="0" algn="just">
              <a:buNone/>
              <a:tabLst>
                <a:tab pos="457200" algn="l"/>
              </a:tabLst>
            </a:pPr>
            <a:endParaRPr lang="en-US" altLang="en-US" sz="1900" dirty="0">
              <a:latin typeface="Arial" panose="020B0604020202020204" pitchFamily="34" charset="0"/>
            </a:endParaRPr>
          </a:p>
          <a:p>
            <a:pPr marL="0" indent="0" algn="just">
              <a:buNone/>
              <a:tabLst>
                <a:tab pos="457200" algn="l"/>
              </a:tabLst>
            </a:pPr>
            <a:r>
              <a:rPr lang="en-US" altLang="en-US" sz="1900" dirty="0">
                <a:latin typeface="Arial" panose="020B0604020202020204" pitchFamily="34" charset="0"/>
              </a:rPr>
              <a:t>Accreditation serves to notify:</a:t>
            </a:r>
          </a:p>
          <a:p>
            <a:pPr lvl="1" algn="just">
              <a:buFont typeface="Helvetica" panose="020B0604020202020204" pitchFamily="34" charset="0"/>
              <a:buChar char="•"/>
              <a:tabLst>
                <a:tab pos="457200" algn="l"/>
              </a:tabLst>
            </a:pPr>
            <a:r>
              <a:rPr lang="en-US" altLang="en-US" sz="1900" dirty="0">
                <a:latin typeface="Arial" panose="020B0604020202020204" pitchFamily="34" charset="0"/>
              </a:rPr>
              <a:t>parents and prospective students that a </a:t>
            </a:r>
            <a:r>
              <a:rPr lang="en-US" altLang="en-US" sz="1900" u="sng" dirty="0">
                <a:solidFill>
                  <a:srgbClr val="FF0000"/>
                </a:solidFill>
                <a:latin typeface="Arial" panose="020B0604020202020204" pitchFamily="34" charset="0"/>
              </a:rPr>
              <a:t>program has met professional standards</a:t>
            </a:r>
            <a:r>
              <a:rPr lang="en-US" altLang="en-US" sz="1900" dirty="0">
                <a:latin typeface="Arial" panose="020B0604020202020204" pitchFamily="34" charset="0"/>
              </a:rPr>
              <a:t>;</a:t>
            </a:r>
          </a:p>
          <a:p>
            <a:pPr lvl="1" algn="just">
              <a:buFont typeface="Helvetica" panose="020B0604020202020204" pitchFamily="34" charset="0"/>
              <a:buChar char="•"/>
              <a:tabLst>
                <a:tab pos="457200" algn="l"/>
              </a:tabLst>
            </a:pPr>
            <a:r>
              <a:rPr lang="en-US" altLang="en-US" sz="1900" dirty="0">
                <a:latin typeface="Arial" panose="020B0604020202020204" pitchFamily="34" charset="0"/>
              </a:rPr>
              <a:t>faculty, deans and administrators of a program’s strengths and weaknesses and of ways to improve the program;</a:t>
            </a:r>
          </a:p>
          <a:p>
            <a:pPr lvl="1" algn="just">
              <a:buFont typeface="Helvetica" panose="020B0604020202020204" pitchFamily="34" charset="0"/>
              <a:buChar char="•"/>
              <a:tabLst>
                <a:tab pos="457200" algn="l"/>
              </a:tabLst>
            </a:pPr>
            <a:r>
              <a:rPr lang="en-US" altLang="en-US" sz="1900" u="sng" dirty="0">
                <a:solidFill>
                  <a:srgbClr val="FF0000"/>
                </a:solidFill>
                <a:latin typeface="Arial" panose="020B0604020202020204" pitchFamily="34" charset="0"/>
              </a:rPr>
              <a:t>employers that graduates are prepared to begin professional practice</a:t>
            </a:r>
            <a:r>
              <a:rPr lang="en-US" altLang="en-US" sz="1900" dirty="0">
                <a:latin typeface="Arial" panose="020B0604020202020204" pitchFamily="34" charset="0"/>
              </a:rPr>
              <a:t>;</a:t>
            </a:r>
          </a:p>
          <a:p>
            <a:pPr lvl="1" algn="just">
              <a:buFont typeface="Helvetica" panose="020B0604020202020204" pitchFamily="34" charset="0"/>
              <a:buChar char="•"/>
              <a:tabLst>
                <a:tab pos="457200" algn="l"/>
              </a:tabLst>
            </a:pPr>
            <a:r>
              <a:rPr lang="en-US" altLang="en-US" sz="1900" dirty="0">
                <a:latin typeface="Arial" panose="020B0604020202020204" pitchFamily="34" charset="0"/>
              </a:rPr>
              <a:t>taxpayers that their funds are spent well; and</a:t>
            </a:r>
          </a:p>
          <a:p>
            <a:pPr lvl="1" algn="just">
              <a:buFont typeface="Helvetica" panose="020B0604020202020204" pitchFamily="34" charset="0"/>
              <a:buChar char="•"/>
              <a:tabLst>
                <a:tab pos="457200" algn="l"/>
              </a:tabLst>
            </a:pPr>
            <a:r>
              <a:rPr lang="en-US" altLang="en-US" sz="1900" dirty="0">
                <a:latin typeface="Arial" panose="020B0604020202020204" pitchFamily="34" charset="0"/>
              </a:rPr>
              <a:t>the public that graduates are aware of public health and safety considerations.</a:t>
            </a:r>
          </a:p>
          <a:p>
            <a:pPr marL="0" indent="0" algn="just">
              <a:tabLst>
                <a:tab pos="457200" algn="l"/>
              </a:tabLst>
            </a:pPr>
            <a:endParaRPr lang="en-US" altLang="en-US" sz="800" dirty="0">
              <a:latin typeface="Arial" panose="020B0604020202020204" pitchFamily="34" charset="0"/>
            </a:endParaRPr>
          </a:p>
          <a:p>
            <a:pPr marL="0" indent="0" algn="just">
              <a:buNone/>
              <a:tabLst>
                <a:tab pos="457200" algn="l"/>
              </a:tabLst>
            </a:pPr>
            <a:endParaRPr lang="en-US" altLang="en-US" sz="1600" dirty="0">
              <a:latin typeface="Arial" panose="020B0604020202020204" pitchFamily="34" charset="0"/>
            </a:endParaRPr>
          </a:p>
        </p:txBody>
      </p:sp>
      <p:sp>
        <p:nvSpPr>
          <p:cNvPr id="4" name="Slide Number Placeholder 3"/>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9E9706A-C2B9-495E-BC5D-FB1917B73AD2}" type="slidenum">
              <a:rPr lang="en-US" altLang="en-US">
                <a:solidFill>
                  <a:srgbClr val="000062"/>
                </a:solidFill>
                <a:latin typeface="Arial Rounded MT Bold" panose="020F0704030504030204" pitchFamily="34" charset="0"/>
              </a:rPr>
              <a:pPr eaLnBrk="1" hangingPunct="1"/>
              <a:t>2</a:t>
            </a:fld>
            <a:endParaRPr lang="en-US" altLang="en-US">
              <a:solidFill>
                <a:srgbClr val="000062"/>
              </a:solidFill>
              <a:latin typeface="Arial Rounded MT Bold" panose="020F0704030504030204" pitchFamily="34" charset="0"/>
            </a:endParaRPr>
          </a:p>
        </p:txBody>
      </p:sp>
    </p:spTree>
    <p:extLst>
      <p:ext uri="{BB962C8B-B14F-4D97-AF65-F5344CB8AC3E}">
        <p14:creationId xmlns:p14="http://schemas.microsoft.com/office/powerpoint/2010/main" xmlns="" val="28646229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1141413" y="103910"/>
            <a:ext cx="9905998" cy="1298864"/>
          </a:xfrm>
        </p:spPr>
        <p:txBody>
          <a:bodyPr/>
          <a:lstStyle/>
          <a:p>
            <a:pPr eaLnBrk="1" hangingPunct="1"/>
            <a:r>
              <a:rPr lang="en-US" altLang="en-US" dirty="0" smtClean="0"/>
              <a:t>Criterion 8 – Institutional Support</a:t>
            </a:r>
          </a:p>
        </p:txBody>
      </p:sp>
      <p:sp>
        <p:nvSpPr>
          <p:cNvPr id="24579" name="Content Placeholder 2"/>
          <p:cNvSpPr>
            <a:spLocks noGrp="1"/>
          </p:cNvSpPr>
          <p:nvPr>
            <p:ph idx="1"/>
          </p:nvPr>
        </p:nvSpPr>
        <p:spPr>
          <a:xfrm>
            <a:off x="1141412" y="1236518"/>
            <a:ext cx="9905999" cy="4831773"/>
          </a:xfrm>
        </p:spPr>
        <p:txBody>
          <a:bodyPr>
            <a:normAutofit/>
          </a:bodyPr>
          <a:lstStyle/>
          <a:p>
            <a:pPr eaLnBrk="1" hangingPunct="1"/>
            <a:r>
              <a:rPr lang="en-US" altLang="en-US" sz="2400" dirty="0"/>
              <a:t>Institutional support, financial resources and constructive leadership must be adequate to assure quality and continuity of the program</a:t>
            </a:r>
          </a:p>
          <a:p>
            <a:pPr eaLnBrk="1" hangingPunct="1"/>
            <a:r>
              <a:rPr lang="en-US" altLang="en-US" sz="2400" dirty="0" smtClean="0"/>
              <a:t>Attract</a:t>
            </a:r>
            <a:r>
              <a:rPr lang="en-US" altLang="en-US" sz="2400" dirty="0"/>
              <a:t>, retain, and provide for professional development of a well-qualified faculty</a:t>
            </a:r>
          </a:p>
          <a:p>
            <a:pPr eaLnBrk="1" hangingPunct="1"/>
            <a:r>
              <a:rPr lang="en-US" altLang="en-US" sz="2400" dirty="0" smtClean="0"/>
              <a:t>Resource </a:t>
            </a:r>
            <a:r>
              <a:rPr lang="en-US" altLang="en-US" sz="2400" dirty="0"/>
              <a:t>to acquire, maintain and operate equipment and facilities</a:t>
            </a:r>
          </a:p>
          <a:p>
            <a:pPr eaLnBrk="1" hangingPunct="1"/>
            <a:r>
              <a:rPr lang="en-US" altLang="en-US" sz="2400" dirty="0" smtClean="0"/>
              <a:t>Adequate </a:t>
            </a:r>
            <a:r>
              <a:rPr lang="en-US" altLang="en-US" sz="2400" dirty="0"/>
              <a:t>support personnel</a:t>
            </a:r>
          </a:p>
          <a:p>
            <a:pPr eaLnBrk="1" hangingPunct="1"/>
            <a:r>
              <a:rPr lang="en-US" altLang="en-US" sz="2400" dirty="0" smtClean="0"/>
              <a:t>Support </a:t>
            </a:r>
            <a:r>
              <a:rPr lang="en-US" altLang="en-US" sz="2400" dirty="0"/>
              <a:t>of quality improvement efforts</a:t>
            </a:r>
            <a:endParaRPr lang="en-US" altLang="en-US" dirty="0"/>
          </a:p>
        </p:txBody>
      </p:sp>
      <p:sp>
        <p:nvSpPr>
          <p:cNvPr id="4" name="Slide Number Placeholder 3"/>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3C43AB1-8009-4A75-AD09-E06ECE2CB540}" type="slidenum">
              <a:rPr lang="en-US" altLang="en-US">
                <a:solidFill>
                  <a:srgbClr val="000062"/>
                </a:solidFill>
                <a:latin typeface="Arial Rounded MT Bold" panose="020F0704030504030204" pitchFamily="34" charset="0"/>
              </a:rPr>
              <a:pPr eaLnBrk="1" hangingPunct="1"/>
              <a:t>20</a:t>
            </a:fld>
            <a:endParaRPr lang="en-US" altLang="en-US">
              <a:solidFill>
                <a:srgbClr val="000062"/>
              </a:solidFill>
              <a:latin typeface="Arial Rounded MT Bold" panose="020F0704030504030204" pitchFamily="34" charset="0"/>
            </a:endParaRPr>
          </a:p>
        </p:txBody>
      </p:sp>
    </p:spTree>
    <p:extLst>
      <p:ext uri="{BB962C8B-B14F-4D97-AF65-F5344CB8AC3E}">
        <p14:creationId xmlns:p14="http://schemas.microsoft.com/office/powerpoint/2010/main" xmlns="" val="17029733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1828800" y="0"/>
            <a:ext cx="8839200" cy="762000"/>
          </a:xfrm>
        </p:spPr>
        <p:txBody>
          <a:bodyPr/>
          <a:lstStyle/>
          <a:p>
            <a:pPr eaLnBrk="1" hangingPunct="1"/>
            <a:r>
              <a:rPr lang="en-US" altLang="en-US" sz="2800"/>
              <a:t>How does a degree program get accredited?</a:t>
            </a:r>
          </a:p>
        </p:txBody>
      </p:sp>
      <p:sp>
        <p:nvSpPr>
          <p:cNvPr id="26627" name="Rectangle 3"/>
          <p:cNvSpPr>
            <a:spLocks noGrp="1" noChangeArrowheads="1"/>
          </p:cNvSpPr>
          <p:nvPr>
            <p:ph idx="1"/>
          </p:nvPr>
        </p:nvSpPr>
        <p:spPr>
          <a:xfrm>
            <a:off x="1465118" y="914400"/>
            <a:ext cx="8974282" cy="5181600"/>
          </a:xfrm>
        </p:spPr>
        <p:txBody>
          <a:bodyPr>
            <a:normAutofit fontScale="85000" lnSpcReduction="20000"/>
          </a:bodyPr>
          <a:lstStyle/>
          <a:p>
            <a:pPr eaLnBrk="1" hangingPunct="1"/>
            <a:r>
              <a:rPr lang="en-US" altLang="en-US" sz="2600" dirty="0"/>
              <a:t>A panel of ABET experts evaluates the program: courses, curriculum, people, and facilities</a:t>
            </a:r>
          </a:p>
          <a:p>
            <a:pPr eaLnBrk="1" hangingPunct="1"/>
            <a:r>
              <a:rPr lang="en-US" altLang="en-US" sz="2600" dirty="0"/>
              <a:t>The degree program must meet General Criteria that apply to all engineering degrees</a:t>
            </a:r>
          </a:p>
          <a:p>
            <a:pPr eaLnBrk="1" hangingPunct="1"/>
            <a:r>
              <a:rPr lang="en-US" altLang="en-US" sz="2600" dirty="0"/>
              <a:t>The program must also meet Program Criteria, which are specific to BME Engineering</a:t>
            </a:r>
          </a:p>
          <a:p>
            <a:pPr eaLnBrk="1" hangingPunct="1"/>
            <a:r>
              <a:rPr lang="en-US" altLang="en-US" sz="2600" dirty="0"/>
              <a:t>The department must demonstrate that it uses a continual process of evaluating the courses and curriculum, and makes changes when needed</a:t>
            </a:r>
          </a:p>
          <a:p>
            <a:pPr eaLnBrk="1" hangingPunct="1"/>
            <a:r>
              <a:rPr lang="en-US" altLang="en-US" sz="2600" dirty="0"/>
              <a:t>The department must even show that it examines and improves its own evaluation </a:t>
            </a:r>
            <a:r>
              <a:rPr lang="en-US" altLang="en-US" sz="2600" dirty="0" smtClean="0"/>
              <a:t>process</a:t>
            </a:r>
          </a:p>
          <a:p>
            <a:r>
              <a:rPr lang="en-US" altLang="en-US" sz="2600" dirty="0" smtClean="0">
                <a:solidFill>
                  <a:srgbClr val="FF0000"/>
                </a:solidFill>
              </a:rPr>
              <a:t>For detailed steps</a:t>
            </a:r>
            <a:r>
              <a:rPr lang="en-US" altLang="en-US" sz="2600" dirty="0">
                <a:solidFill>
                  <a:srgbClr val="FF0000"/>
                </a:solidFill>
              </a:rPr>
              <a:t>: </a:t>
            </a:r>
            <a:endParaRPr lang="en-US" altLang="en-US" sz="2600" dirty="0" smtClean="0">
              <a:solidFill>
                <a:srgbClr val="FF0000"/>
              </a:solidFill>
            </a:endParaRPr>
          </a:p>
          <a:p>
            <a:pPr marL="0" indent="0">
              <a:buNone/>
            </a:pPr>
            <a:r>
              <a:rPr lang="en-US" altLang="en-US" sz="2600" dirty="0" smtClean="0">
                <a:solidFill>
                  <a:srgbClr val="FF0000"/>
                </a:solidFill>
                <a:hlinkClick r:id="rId2"/>
              </a:rPr>
              <a:t>www.abet.org/accreditation/get-accredited-2/get-accredited-step-by-step/</a:t>
            </a:r>
            <a:endParaRPr lang="en-US" altLang="en-US" sz="2600" dirty="0" smtClean="0">
              <a:solidFill>
                <a:srgbClr val="FF0000"/>
              </a:solidFill>
            </a:endParaRPr>
          </a:p>
          <a:p>
            <a:endParaRPr lang="en-US" altLang="en-US" sz="2600" dirty="0">
              <a:solidFill>
                <a:srgbClr val="FF0000"/>
              </a:solidFill>
            </a:endParaRPr>
          </a:p>
        </p:txBody>
      </p:sp>
      <p:sp>
        <p:nvSpPr>
          <p:cNvPr id="4" name="Slide Number Placeholder 3"/>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D2009A3-15A6-4688-9154-9FB97435A255}" type="slidenum">
              <a:rPr lang="en-US" altLang="en-US">
                <a:solidFill>
                  <a:srgbClr val="000062"/>
                </a:solidFill>
                <a:latin typeface="Arial Rounded MT Bold" panose="020F0704030504030204" pitchFamily="34" charset="0"/>
              </a:rPr>
              <a:pPr eaLnBrk="1" hangingPunct="1"/>
              <a:t>21</a:t>
            </a:fld>
            <a:endParaRPr lang="en-US" altLang="en-US">
              <a:solidFill>
                <a:srgbClr val="000062"/>
              </a:solidFill>
              <a:latin typeface="Arial Rounded MT Bold" panose="020F0704030504030204" pitchFamily="34" charset="0"/>
            </a:endParaRPr>
          </a:p>
        </p:txBody>
      </p:sp>
    </p:spTree>
    <p:extLst>
      <p:ext uri="{BB962C8B-B14F-4D97-AF65-F5344CB8AC3E}">
        <p14:creationId xmlns:p14="http://schemas.microsoft.com/office/powerpoint/2010/main" xmlns="" val="162466684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1752600" y="0"/>
            <a:ext cx="8763000" cy="838200"/>
          </a:xfrm>
        </p:spPr>
        <p:txBody>
          <a:bodyPr/>
          <a:lstStyle/>
          <a:p>
            <a:pPr eaLnBrk="1" hangingPunct="1"/>
            <a:r>
              <a:rPr lang="en-US" altLang="en-US" smtClean="0"/>
              <a:t>OBJECTIVES  vs. OUTCOMES</a:t>
            </a:r>
          </a:p>
        </p:txBody>
      </p:sp>
      <p:sp>
        <p:nvSpPr>
          <p:cNvPr id="2336771" name="Rectangle 3"/>
          <p:cNvSpPr>
            <a:spLocks noGrp="1" noChangeArrowheads="1"/>
          </p:cNvSpPr>
          <p:nvPr>
            <p:ph idx="1"/>
          </p:nvPr>
        </p:nvSpPr>
        <p:spPr>
          <a:xfrm>
            <a:off x="1828800" y="1066800"/>
            <a:ext cx="8839200" cy="5638800"/>
          </a:xfrm>
        </p:spPr>
        <p:txBody>
          <a:bodyPr/>
          <a:lstStyle/>
          <a:p>
            <a:pPr marL="91440" indent="0">
              <a:buNone/>
              <a:defRPr/>
            </a:pPr>
            <a:r>
              <a:rPr lang="en-US" sz="2600" b="1" dirty="0">
                <a:solidFill>
                  <a:srgbClr val="CC3300"/>
                </a:solidFill>
              </a:rPr>
              <a:t>Program Educational Objectives</a:t>
            </a:r>
            <a:r>
              <a:rPr lang="en-US" sz="2600" b="1" dirty="0"/>
              <a:t>  (</a:t>
            </a:r>
            <a:r>
              <a:rPr lang="en-US" sz="2600" dirty="0"/>
              <a:t>PEOs): are broad </a:t>
            </a:r>
          </a:p>
          <a:p>
            <a:pPr marL="91440" indent="0">
              <a:buNone/>
              <a:defRPr/>
            </a:pPr>
            <a:r>
              <a:rPr lang="en-US" sz="2600" dirty="0"/>
              <a:t>statements that describe the </a:t>
            </a:r>
            <a:r>
              <a:rPr lang="en-US" sz="2600" b="1" u="sng" dirty="0">
                <a:solidFill>
                  <a:schemeClr val="tx2">
                    <a:lumMod val="75000"/>
                  </a:schemeClr>
                </a:solidFill>
              </a:rPr>
              <a:t>career and professional  accomplishments</a:t>
            </a:r>
            <a:r>
              <a:rPr lang="en-US" sz="2600" dirty="0"/>
              <a:t> that the program is preparing its  graduates to achieve. (3 to 5 Years after graduation)</a:t>
            </a:r>
          </a:p>
          <a:p>
            <a:pPr marL="91440" indent="0">
              <a:buNone/>
              <a:defRPr/>
            </a:pPr>
            <a:endParaRPr lang="en-US" sz="2600" dirty="0"/>
          </a:p>
          <a:p>
            <a:pPr marL="91440" indent="0">
              <a:buNone/>
              <a:defRPr/>
            </a:pPr>
            <a:r>
              <a:rPr lang="en-US" sz="2600" b="1" dirty="0">
                <a:solidFill>
                  <a:srgbClr val="CC3300"/>
                </a:solidFill>
              </a:rPr>
              <a:t>Program Outcomes </a:t>
            </a:r>
            <a:r>
              <a:rPr lang="en-US" sz="2600" dirty="0"/>
              <a:t>are narrower statements that describe what students are expected to know and be  able to do by the time of graduation. These relate to  the </a:t>
            </a:r>
            <a:r>
              <a:rPr lang="en-US" sz="2600" b="1" u="sng" dirty="0">
                <a:solidFill>
                  <a:schemeClr val="tx2">
                    <a:lumMod val="75000"/>
                  </a:schemeClr>
                </a:solidFill>
              </a:rPr>
              <a:t>skills, knowledge</a:t>
            </a:r>
            <a:r>
              <a:rPr lang="en-US" sz="2600" dirty="0"/>
              <a:t>, and behaviors that students  acquire in their matriculation through the program. (At graduation)</a:t>
            </a:r>
          </a:p>
        </p:txBody>
      </p:sp>
      <p:sp>
        <p:nvSpPr>
          <p:cNvPr id="5" name="Slide Number Placeholder 4"/>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E51353F-3773-4CCE-BFFC-E357AE5B1135}" type="slidenum">
              <a:rPr lang="en-US" altLang="en-US">
                <a:solidFill>
                  <a:srgbClr val="000062"/>
                </a:solidFill>
                <a:latin typeface="Arial Rounded MT Bold" panose="020F0704030504030204" pitchFamily="34" charset="0"/>
              </a:rPr>
              <a:pPr eaLnBrk="1" hangingPunct="1"/>
              <a:t>22</a:t>
            </a:fld>
            <a:endParaRPr lang="en-US" altLang="en-US">
              <a:solidFill>
                <a:srgbClr val="000062"/>
              </a:solidFill>
              <a:latin typeface="Arial Rounded MT Bold" panose="020F0704030504030204" pitchFamily="34" charset="0"/>
            </a:endParaRPr>
          </a:p>
        </p:txBody>
      </p:sp>
    </p:spTree>
    <p:extLst>
      <p:ext uri="{BB962C8B-B14F-4D97-AF65-F5344CB8AC3E}">
        <p14:creationId xmlns:p14="http://schemas.microsoft.com/office/powerpoint/2010/main" xmlns="" val="399151534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228600"/>
            <a:ext cx="9905998" cy="1044579"/>
          </a:xfrm>
        </p:spPr>
        <p:txBody>
          <a:bodyPr>
            <a:normAutofit/>
          </a:bodyPr>
          <a:lstStyle/>
          <a:p>
            <a:pPr>
              <a:spcBef>
                <a:spcPts val="0"/>
              </a:spcBef>
              <a:defRPr/>
            </a:pPr>
            <a:r>
              <a:rPr lang="en-US" dirty="0" smtClean="0"/>
              <a:t>students</a:t>
            </a:r>
            <a:r>
              <a:rPr dirty="0" smtClean="0"/>
              <a:t> Outcomes</a:t>
            </a:r>
            <a:endParaRPr dirty="0">
              <a:solidFill>
                <a:schemeClr val="tx2">
                  <a:shade val="85000"/>
                  <a:satMod val="150000"/>
                </a:schemeClr>
              </a:solidFill>
            </a:endParaRPr>
          </a:p>
        </p:txBody>
      </p:sp>
      <p:sp>
        <p:nvSpPr>
          <p:cNvPr id="5" name="Slide Number Placeholder 4"/>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080AD50-6959-4FFF-B738-395D11F989C3}" type="slidenum">
              <a:rPr lang="en-US" altLang="en-US">
                <a:solidFill>
                  <a:srgbClr val="000062"/>
                </a:solidFill>
                <a:latin typeface="Arial Rounded MT Bold" panose="020F0704030504030204" pitchFamily="34" charset="0"/>
              </a:rPr>
              <a:pPr eaLnBrk="1" hangingPunct="1"/>
              <a:t>23</a:t>
            </a:fld>
            <a:endParaRPr lang="en-US" altLang="en-US">
              <a:solidFill>
                <a:srgbClr val="000062"/>
              </a:solidFill>
              <a:latin typeface="Arial Rounded MT Bold" panose="020F0704030504030204" pitchFamily="34" charset="0"/>
            </a:endParaRPr>
          </a:p>
        </p:txBody>
      </p:sp>
      <p:sp>
        <p:nvSpPr>
          <p:cNvPr id="28675" name="Rectangle 1"/>
          <p:cNvSpPr>
            <a:spLocks noChangeArrowheads="1"/>
          </p:cNvSpPr>
          <p:nvPr/>
        </p:nvSpPr>
        <p:spPr bwMode="auto">
          <a:xfrm>
            <a:off x="1266103" y="1186125"/>
            <a:ext cx="9656618" cy="53245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spAutoFit/>
          </a:bodyPr>
          <a:lstStyle>
            <a:lvl1pPr marL="684213"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2000" dirty="0" smtClean="0"/>
              <a:t>(</a:t>
            </a:r>
            <a:r>
              <a:rPr lang="en-US" sz="2000" dirty="0"/>
              <a:t>a) an ability to apply knowledge of mathematics, science, and engineering</a:t>
            </a:r>
          </a:p>
          <a:p>
            <a:r>
              <a:rPr lang="en-US" sz="2000" dirty="0"/>
              <a:t>(b) an ability to design and conduct experiments, as well as to analyze and interpret data</a:t>
            </a:r>
          </a:p>
          <a:p>
            <a:r>
              <a:rPr lang="en-US" sz="2000" dirty="0"/>
              <a:t>(c) an ability to design a system, component, or process to meet desired needs within realistic constraints such as economic, environmental, social, political, ethical, health and safety, manufacturability, and sustainability</a:t>
            </a:r>
          </a:p>
          <a:p>
            <a:r>
              <a:rPr lang="en-US" sz="2000" dirty="0">
                <a:solidFill>
                  <a:srgbClr val="FFFF00"/>
                </a:solidFill>
              </a:rPr>
              <a:t>(d) an ability to function on multidisciplinary teams</a:t>
            </a:r>
          </a:p>
          <a:p>
            <a:r>
              <a:rPr lang="en-US" sz="2000" dirty="0">
                <a:solidFill>
                  <a:srgbClr val="FFFF00"/>
                </a:solidFill>
              </a:rPr>
              <a:t>(e) an ability to identify, formulate, and solve engineering </a:t>
            </a:r>
            <a:r>
              <a:rPr lang="en-US" sz="2000" dirty="0" smtClean="0">
                <a:solidFill>
                  <a:srgbClr val="FFFF00"/>
                </a:solidFill>
              </a:rPr>
              <a:t>problems</a:t>
            </a:r>
          </a:p>
          <a:p>
            <a:r>
              <a:rPr lang="en-US" sz="2000" dirty="0">
                <a:solidFill>
                  <a:srgbClr val="FFFF00"/>
                </a:solidFill>
              </a:rPr>
              <a:t>(f) an understanding of professional and ethical responsibility</a:t>
            </a:r>
          </a:p>
          <a:p>
            <a:r>
              <a:rPr lang="en-US" sz="2000" dirty="0">
                <a:solidFill>
                  <a:srgbClr val="FFFF00"/>
                </a:solidFill>
              </a:rPr>
              <a:t>(g) an ability to communicate effectively</a:t>
            </a:r>
          </a:p>
          <a:p>
            <a:r>
              <a:rPr lang="en-US" sz="2000" dirty="0">
                <a:solidFill>
                  <a:srgbClr val="FFFF00"/>
                </a:solidFill>
              </a:rPr>
              <a:t>(h) the broad education necessary to understand the impact of engineering solutions in a global, economic, environmental, and societal context</a:t>
            </a:r>
          </a:p>
          <a:p>
            <a:r>
              <a:rPr lang="en-US" sz="2000" dirty="0">
                <a:solidFill>
                  <a:srgbClr val="FFFF00"/>
                </a:solidFill>
              </a:rPr>
              <a:t>(</a:t>
            </a:r>
            <a:r>
              <a:rPr lang="en-US" sz="2000" dirty="0" err="1">
                <a:solidFill>
                  <a:srgbClr val="FFFF00"/>
                </a:solidFill>
              </a:rPr>
              <a:t>i</a:t>
            </a:r>
            <a:r>
              <a:rPr lang="en-US" sz="2000" dirty="0">
                <a:solidFill>
                  <a:srgbClr val="FFFF00"/>
                </a:solidFill>
              </a:rPr>
              <a:t>) a recognition of the need for, and an ability to engage in life-long learning</a:t>
            </a:r>
          </a:p>
          <a:p>
            <a:r>
              <a:rPr lang="en-US" sz="2000" dirty="0">
                <a:solidFill>
                  <a:srgbClr val="FFFF00"/>
                </a:solidFill>
              </a:rPr>
              <a:t>(j) a knowledge of contemporary issues</a:t>
            </a:r>
          </a:p>
          <a:p>
            <a:r>
              <a:rPr lang="en-US" sz="2000" dirty="0">
                <a:solidFill>
                  <a:srgbClr val="FFFF00"/>
                </a:solidFill>
              </a:rPr>
              <a:t>(k) an ability to use the techniques, skills, and modern engineering tools necessary for engineering practice.</a:t>
            </a:r>
          </a:p>
          <a:p>
            <a:endParaRPr lang="en-US" sz="2000" dirty="0"/>
          </a:p>
        </p:txBody>
      </p:sp>
    </p:spTree>
    <p:extLst>
      <p:ext uri="{BB962C8B-B14F-4D97-AF65-F5344CB8AC3E}">
        <p14:creationId xmlns:p14="http://schemas.microsoft.com/office/powerpoint/2010/main" xmlns="" val="254703088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1752600" y="0"/>
            <a:ext cx="8763000" cy="901700"/>
          </a:xfrm>
        </p:spPr>
        <p:txBody>
          <a:bodyPr/>
          <a:lstStyle/>
          <a:p>
            <a:pPr eaLnBrk="1" hangingPunct="1"/>
            <a:r>
              <a:rPr lang="en-US" altLang="en-US" smtClean="0"/>
              <a:t>We  need  your  help!</a:t>
            </a:r>
          </a:p>
        </p:txBody>
      </p:sp>
      <p:sp>
        <p:nvSpPr>
          <p:cNvPr id="33795" name="Rectangle 3"/>
          <p:cNvSpPr>
            <a:spLocks noGrp="1" noChangeArrowheads="1"/>
          </p:cNvSpPr>
          <p:nvPr>
            <p:ph idx="1"/>
          </p:nvPr>
        </p:nvSpPr>
        <p:spPr>
          <a:xfrm>
            <a:off x="1905000" y="914400"/>
            <a:ext cx="8534400" cy="5410200"/>
          </a:xfrm>
        </p:spPr>
        <p:txBody>
          <a:bodyPr/>
          <a:lstStyle/>
          <a:p>
            <a:pPr eaLnBrk="1" hangingPunct="1">
              <a:lnSpc>
                <a:spcPct val="90000"/>
              </a:lnSpc>
            </a:pPr>
            <a:endParaRPr lang="en-US" altLang="en-US" dirty="0"/>
          </a:p>
          <a:p>
            <a:pPr eaLnBrk="1" hangingPunct="1">
              <a:lnSpc>
                <a:spcPct val="90000"/>
              </a:lnSpc>
            </a:pPr>
            <a:r>
              <a:rPr lang="en-US" altLang="en-US" dirty="0"/>
              <a:t>We need your </a:t>
            </a:r>
            <a:r>
              <a:rPr lang="en-US" altLang="en-US" dirty="0" smtClean="0"/>
              <a:t>help in completing this task.</a:t>
            </a:r>
            <a:endParaRPr lang="en-US" altLang="en-US" dirty="0"/>
          </a:p>
          <a:p>
            <a:pPr eaLnBrk="1" hangingPunct="1">
              <a:lnSpc>
                <a:spcPct val="90000"/>
              </a:lnSpc>
              <a:buFontTx/>
              <a:buNone/>
            </a:pPr>
            <a:endParaRPr lang="en-US" altLang="en-US" dirty="0"/>
          </a:p>
          <a:p>
            <a:pPr eaLnBrk="1" hangingPunct="1">
              <a:lnSpc>
                <a:spcPct val="90000"/>
              </a:lnSpc>
            </a:pPr>
            <a:r>
              <a:rPr lang="en-US" altLang="en-US" dirty="0"/>
              <a:t>We ask you to participate in frequent evaluations and surveys.  These include course evaluation, focus group, exit survey, and alumni survey.</a:t>
            </a:r>
          </a:p>
          <a:p>
            <a:pPr eaLnBrk="1" hangingPunct="1">
              <a:lnSpc>
                <a:spcPct val="90000"/>
              </a:lnSpc>
              <a:buFontTx/>
              <a:buNone/>
            </a:pPr>
            <a:endParaRPr lang="en-US" altLang="en-US" dirty="0"/>
          </a:p>
          <a:p>
            <a:pPr eaLnBrk="1" hangingPunct="1">
              <a:lnSpc>
                <a:spcPct val="90000"/>
              </a:lnSpc>
            </a:pPr>
            <a:r>
              <a:rPr lang="en-US" altLang="en-US" dirty="0"/>
              <a:t>We need your suggestions for improvement </a:t>
            </a:r>
            <a:r>
              <a:rPr lang="en-US" altLang="en-US" dirty="0" smtClean="0"/>
              <a:t>!</a:t>
            </a:r>
          </a:p>
          <a:p>
            <a:pPr eaLnBrk="1" hangingPunct="1">
              <a:lnSpc>
                <a:spcPct val="90000"/>
              </a:lnSpc>
            </a:pPr>
            <a:endParaRPr lang="en-US" altLang="en-US" dirty="0"/>
          </a:p>
          <a:p>
            <a:pPr eaLnBrk="1" hangingPunct="1">
              <a:lnSpc>
                <a:spcPct val="90000"/>
              </a:lnSpc>
            </a:pPr>
            <a:endParaRPr lang="en-US" altLang="en-US" dirty="0" smtClean="0"/>
          </a:p>
          <a:p>
            <a:pPr marL="0" indent="0" eaLnBrk="1" hangingPunct="1">
              <a:lnSpc>
                <a:spcPct val="90000"/>
              </a:lnSpc>
              <a:buNone/>
            </a:pPr>
            <a:r>
              <a:rPr lang="en-US" altLang="en-US" dirty="0" smtClean="0"/>
              <a:t>                                     Thanks….</a:t>
            </a:r>
            <a:endParaRPr lang="en-US" altLang="en-US" dirty="0"/>
          </a:p>
        </p:txBody>
      </p:sp>
      <p:sp>
        <p:nvSpPr>
          <p:cNvPr id="4" name="Slide Number Placeholder 3"/>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7D894C5-1144-4727-AA1B-9058C6A4E3B8}" type="slidenum">
              <a:rPr lang="en-US" altLang="en-US">
                <a:solidFill>
                  <a:srgbClr val="000062"/>
                </a:solidFill>
                <a:latin typeface="Arial Rounded MT Bold" panose="020F0704030504030204" pitchFamily="34" charset="0"/>
              </a:rPr>
              <a:pPr eaLnBrk="1" hangingPunct="1"/>
              <a:t>24</a:t>
            </a:fld>
            <a:endParaRPr lang="en-US" altLang="en-US">
              <a:solidFill>
                <a:srgbClr val="000062"/>
              </a:solidFill>
              <a:latin typeface="Arial Rounded MT Bold" panose="020F0704030504030204" pitchFamily="34" charset="0"/>
            </a:endParaRPr>
          </a:p>
        </p:txBody>
      </p:sp>
    </p:spTree>
    <p:extLst>
      <p:ext uri="{BB962C8B-B14F-4D97-AF65-F5344CB8AC3E}">
        <p14:creationId xmlns:p14="http://schemas.microsoft.com/office/powerpoint/2010/main" xmlns="" val="7936406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752600" y="0"/>
            <a:ext cx="8915400" cy="990600"/>
          </a:xfrm>
        </p:spPr>
        <p:txBody>
          <a:bodyPr>
            <a:normAutofit fontScale="90000"/>
          </a:bodyPr>
          <a:lstStyle/>
          <a:p>
            <a:pPr eaLnBrk="1" hangingPunct="1"/>
            <a:r>
              <a:rPr lang="en-US" altLang="en-US" dirty="0" smtClean="0">
                <a:latin typeface="Arial" panose="020B0604020202020204" pitchFamily="34" charset="0"/>
              </a:rPr>
              <a:t>Why do we care about ABET accreditation?</a:t>
            </a:r>
            <a:endParaRPr lang="en-US" altLang="en-US" dirty="0" smtClean="0"/>
          </a:p>
        </p:txBody>
      </p:sp>
      <p:sp>
        <p:nvSpPr>
          <p:cNvPr id="10243" name="Rectangle 3"/>
          <p:cNvSpPr>
            <a:spLocks noGrp="1" noChangeArrowheads="1"/>
          </p:cNvSpPr>
          <p:nvPr>
            <p:ph idx="1"/>
          </p:nvPr>
        </p:nvSpPr>
        <p:spPr>
          <a:xfrm>
            <a:off x="1828800" y="838200"/>
            <a:ext cx="8839200" cy="5486400"/>
          </a:xfrm>
        </p:spPr>
        <p:txBody>
          <a:bodyPr/>
          <a:lstStyle/>
          <a:p>
            <a:pPr eaLnBrk="1" hangingPunct="1">
              <a:lnSpc>
                <a:spcPct val="90000"/>
              </a:lnSpc>
              <a:buFontTx/>
              <a:buNone/>
            </a:pPr>
            <a:endParaRPr lang="en-US" altLang="en-US" sz="3000" dirty="0"/>
          </a:p>
          <a:p>
            <a:pPr eaLnBrk="1" hangingPunct="1">
              <a:lnSpc>
                <a:spcPct val="90000"/>
              </a:lnSpc>
            </a:pPr>
            <a:r>
              <a:rPr lang="en-US" altLang="en-US" sz="3000" dirty="0"/>
              <a:t>ABET audits engineering programs on a regular basis to assure that the program maintains high standards.</a:t>
            </a:r>
          </a:p>
          <a:p>
            <a:pPr eaLnBrk="1" hangingPunct="1">
              <a:lnSpc>
                <a:spcPct val="90000"/>
              </a:lnSpc>
            </a:pPr>
            <a:r>
              <a:rPr lang="en-US" altLang="en-US" sz="3000" dirty="0"/>
              <a:t>In some countries, having an engineering degree from an ABET-accredited engineering program is required to become a registered professional engineer.</a:t>
            </a:r>
          </a:p>
          <a:p>
            <a:pPr eaLnBrk="1" hangingPunct="1">
              <a:lnSpc>
                <a:spcPct val="90000"/>
              </a:lnSpc>
            </a:pPr>
            <a:r>
              <a:rPr lang="en-US" altLang="en-US" sz="3000" dirty="0"/>
              <a:t>For some jobs and companies, having an engineering degree from an ABET-accredited engineering program is required just to be considered for employment.</a:t>
            </a:r>
          </a:p>
        </p:txBody>
      </p:sp>
      <p:sp>
        <p:nvSpPr>
          <p:cNvPr id="4" name="Slide Number Placeholder 3"/>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CC1DBDD-2E3C-43B3-B0C5-C4E1386C6FD8}" type="slidenum">
              <a:rPr lang="en-US" altLang="en-US">
                <a:solidFill>
                  <a:srgbClr val="000062"/>
                </a:solidFill>
                <a:latin typeface="Arial Rounded MT Bold" panose="020F0704030504030204" pitchFamily="34" charset="0"/>
              </a:rPr>
              <a:pPr eaLnBrk="1" hangingPunct="1"/>
              <a:t>3</a:t>
            </a:fld>
            <a:endParaRPr lang="en-US" altLang="en-US">
              <a:solidFill>
                <a:srgbClr val="000062"/>
              </a:solidFill>
              <a:latin typeface="Arial Rounded MT Bold" panose="020F0704030504030204" pitchFamily="34" charset="0"/>
            </a:endParaRPr>
          </a:p>
        </p:txBody>
      </p:sp>
    </p:spTree>
    <p:extLst>
      <p:ext uri="{BB962C8B-B14F-4D97-AF65-F5344CB8AC3E}">
        <p14:creationId xmlns:p14="http://schemas.microsoft.com/office/powerpoint/2010/main" xmlns="" val="22634346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1752600" y="0"/>
            <a:ext cx="8915400" cy="990600"/>
          </a:xfrm>
        </p:spPr>
        <p:txBody>
          <a:bodyPr>
            <a:normAutofit fontScale="90000"/>
          </a:bodyPr>
          <a:lstStyle/>
          <a:p>
            <a:pPr eaLnBrk="1" hangingPunct="1">
              <a:defRPr/>
            </a:pPr>
            <a:r>
              <a:rPr lang="en-US" sz="4000" dirty="0"/>
              <a:t>Why is ABET accreditation important?</a:t>
            </a:r>
          </a:p>
        </p:txBody>
      </p:sp>
      <p:sp>
        <p:nvSpPr>
          <p:cNvPr id="11267" name="Rectangle 3"/>
          <p:cNvSpPr>
            <a:spLocks noGrp="1" noChangeArrowheads="1"/>
          </p:cNvSpPr>
          <p:nvPr>
            <p:ph idx="1"/>
          </p:nvPr>
        </p:nvSpPr>
        <p:spPr>
          <a:xfrm>
            <a:off x="1828800" y="838200"/>
            <a:ext cx="8839200" cy="5486400"/>
          </a:xfrm>
        </p:spPr>
        <p:txBody>
          <a:bodyPr/>
          <a:lstStyle/>
          <a:p>
            <a:pPr eaLnBrk="1" hangingPunct="1">
              <a:lnSpc>
                <a:spcPct val="90000"/>
              </a:lnSpc>
            </a:pPr>
            <a:r>
              <a:rPr lang="en-US" altLang="en-US" sz="3000"/>
              <a:t>The accreditation criteria help to define what your degree should provide you</a:t>
            </a:r>
          </a:p>
          <a:p>
            <a:pPr eaLnBrk="1" hangingPunct="1">
              <a:lnSpc>
                <a:spcPct val="90000"/>
              </a:lnSpc>
            </a:pPr>
            <a:r>
              <a:rPr lang="en-US" altLang="en-US" sz="3000">
                <a:solidFill>
                  <a:srgbClr val="FF0000"/>
                </a:solidFill>
              </a:rPr>
              <a:t>The accreditation criteria help to define what you may market yourself as.</a:t>
            </a:r>
          </a:p>
          <a:p>
            <a:pPr eaLnBrk="1" hangingPunct="1">
              <a:lnSpc>
                <a:spcPct val="90000"/>
              </a:lnSpc>
            </a:pPr>
            <a:r>
              <a:rPr lang="en-US" altLang="en-US" sz="3000"/>
              <a:t>The accreditation process helps your department to continually analyze and improve its courses and curriculum</a:t>
            </a:r>
          </a:p>
          <a:p>
            <a:pPr eaLnBrk="1" hangingPunct="1">
              <a:lnSpc>
                <a:spcPct val="90000"/>
              </a:lnSpc>
            </a:pPr>
            <a:r>
              <a:rPr lang="en-US" altLang="en-US" sz="3000"/>
              <a:t>The accreditation process requires that your voice be heard in evaluating the program</a:t>
            </a:r>
          </a:p>
          <a:p>
            <a:pPr eaLnBrk="1" hangingPunct="1">
              <a:lnSpc>
                <a:spcPct val="90000"/>
              </a:lnSpc>
            </a:pPr>
            <a:r>
              <a:rPr lang="en-US" altLang="en-US" sz="3000">
                <a:solidFill>
                  <a:srgbClr val="FF0000"/>
                </a:solidFill>
              </a:rPr>
              <a:t>To apply for a position, most companies require graduation from an ABET accredited program</a:t>
            </a:r>
          </a:p>
        </p:txBody>
      </p:sp>
      <p:sp>
        <p:nvSpPr>
          <p:cNvPr id="4" name="Slide Number Placeholder 3"/>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891DD1C-BBC6-423D-9F12-5AD55D88C100}" type="slidenum">
              <a:rPr lang="en-US" altLang="en-US">
                <a:solidFill>
                  <a:srgbClr val="000062"/>
                </a:solidFill>
                <a:latin typeface="Arial Rounded MT Bold" panose="020F0704030504030204" pitchFamily="34" charset="0"/>
              </a:rPr>
              <a:pPr eaLnBrk="1" hangingPunct="1"/>
              <a:t>4</a:t>
            </a:fld>
            <a:endParaRPr lang="en-US" altLang="en-US">
              <a:solidFill>
                <a:srgbClr val="000062"/>
              </a:solidFill>
              <a:latin typeface="Arial Rounded MT Bold" panose="020F0704030504030204" pitchFamily="34" charset="0"/>
            </a:endParaRPr>
          </a:p>
        </p:txBody>
      </p:sp>
    </p:spTree>
    <p:extLst>
      <p:ext uri="{BB962C8B-B14F-4D97-AF65-F5344CB8AC3E}">
        <p14:creationId xmlns:p14="http://schemas.microsoft.com/office/powerpoint/2010/main" xmlns="" val="5289069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ABET … QAA….  ASSIN</a:t>
            </a:r>
            <a:endParaRPr lang="en-US" dirty="0"/>
          </a:p>
        </p:txBody>
      </p:sp>
      <p:sp>
        <p:nvSpPr>
          <p:cNvPr id="3" name="Content Placeholder 2"/>
          <p:cNvSpPr>
            <a:spLocks noGrp="1"/>
          </p:cNvSpPr>
          <p:nvPr>
            <p:ph idx="1"/>
          </p:nvPr>
        </p:nvSpPr>
        <p:spPr>
          <a:xfrm>
            <a:off x="559522" y="2228849"/>
            <a:ext cx="9905999" cy="3541714"/>
          </a:xfrm>
        </p:spPr>
        <p:txBody>
          <a:bodyPr/>
          <a:lstStyle/>
          <a:p>
            <a:r>
              <a:rPr lang="en-US" dirty="0" smtClean="0"/>
              <a:t>QAA </a:t>
            </a:r>
          </a:p>
          <a:p>
            <a:r>
              <a:rPr lang="en-US" dirty="0"/>
              <a:t>http://www.qaa.ac.uk/en</a:t>
            </a:r>
            <a:endParaRPr lang="en-US" dirty="0" smtClean="0"/>
          </a:p>
          <a:p>
            <a:r>
              <a:rPr lang="en-US" dirty="0" smtClean="0"/>
              <a:t>ASSIN</a:t>
            </a:r>
          </a:p>
          <a:p>
            <a:endParaRPr lang="en-US" dirty="0"/>
          </a:p>
          <a:p>
            <a:r>
              <a:rPr lang="en-US" dirty="0"/>
              <a:t>http://www.asiin-ev.de/ </a:t>
            </a:r>
            <a:endParaRPr lang="en-US" dirty="0" smtClean="0"/>
          </a:p>
          <a:p>
            <a:endParaRPr lang="en-US" dirty="0"/>
          </a:p>
        </p:txBody>
      </p:sp>
      <p:pic>
        <p:nvPicPr>
          <p:cNvPr id="1026" name="Picture 2" descr="ASIIN"/>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036331" y="3244561"/>
            <a:ext cx="1847850" cy="971551"/>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descr="The Quality Assurance Agency for Higher Education"/>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036331" y="2249631"/>
            <a:ext cx="1571625" cy="54292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509150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Accreditation cons</a:t>
            </a:r>
            <a:endParaRPr lang="en-US" dirty="0"/>
          </a:p>
        </p:txBody>
      </p:sp>
      <p:sp>
        <p:nvSpPr>
          <p:cNvPr id="3" name="Content Placeholder 2"/>
          <p:cNvSpPr>
            <a:spLocks noGrp="1"/>
          </p:cNvSpPr>
          <p:nvPr>
            <p:ph idx="1"/>
          </p:nvPr>
        </p:nvSpPr>
        <p:spPr/>
        <p:txBody>
          <a:bodyPr/>
          <a:lstStyle/>
          <a:p>
            <a:r>
              <a:rPr lang="en-US" dirty="0" smtClean="0"/>
              <a:t>Cost</a:t>
            </a:r>
          </a:p>
          <a:p>
            <a:r>
              <a:rPr lang="en-US" dirty="0" smtClean="0"/>
              <a:t>Time</a:t>
            </a:r>
          </a:p>
          <a:p>
            <a:r>
              <a:rPr lang="en-US" dirty="0" smtClean="0"/>
              <a:t>Formal process (problems can be covered)</a:t>
            </a:r>
          </a:p>
          <a:p>
            <a:r>
              <a:rPr lang="en-US" dirty="0" smtClean="0"/>
              <a:t>…</a:t>
            </a:r>
            <a:endParaRPr lang="en-US" dirty="0"/>
          </a:p>
        </p:txBody>
      </p:sp>
    </p:spTree>
    <p:extLst>
      <p:ext uri="{BB962C8B-B14F-4D97-AF65-F5344CB8AC3E}">
        <p14:creationId xmlns:p14="http://schemas.microsoft.com/office/powerpoint/2010/main" xmlns="" val="29836689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2743200" y="0"/>
            <a:ext cx="6324600" cy="914400"/>
          </a:xfrm>
        </p:spPr>
        <p:txBody>
          <a:bodyPr/>
          <a:lstStyle/>
          <a:p>
            <a:pPr eaLnBrk="1" hangingPunct="1"/>
            <a:r>
              <a:rPr lang="en-US" altLang="en-US" smtClean="0"/>
              <a:t>What is ABET ?</a:t>
            </a:r>
          </a:p>
        </p:txBody>
      </p:sp>
      <p:sp>
        <p:nvSpPr>
          <p:cNvPr id="12291" name="Rectangle 3"/>
          <p:cNvSpPr>
            <a:spLocks noGrp="1" noChangeArrowheads="1"/>
          </p:cNvSpPr>
          <p:nvPr>
            <p:ph idx="1"/>
          </p:nvPr>
        </p:nvSpPr>
        <p:spPr>
          <a:xfrm>
            <a:off x="2057400" y="990600"/>
            <a:ext cx="8305800" cy="5486400"/>
          </a:xfrm>
        </p:spPr>
        <p:txBody>
          <a:bodyPr/>
          <a:lstStyle/>
          <a:p>
            <a:pPr eaLnBrk="1" hangingPunct="1"/>
            <a:r>
              <a:rPr lang="en-US" altLang="en-US" sz="2600" b="1" u="sng" dirty="0">
                <a:solidFill>
                  <a:srgbClr val="FF0000"/>
                </a:solidFill>
              </a:rPr>
              <a:t>A</a:t>
            </a:r>
            <a:r>
              <a:rPr lang="en-US" altLang="en-US" sz="2600" dirty="0"/>
              <a:t>ccreditation </a:t>
            </a:r>
            <a:r>
              <a:rPr lang="en-US" altLang="en-US" sz="2600" b="1" u="sng" dirty="0">
                <a:solidFill>
                  <a:srgbClr val="FF0000"/>
                </a:solidFill>
              </a:rPr>
              <a:t>B</a:t>
            </a:r>
            <a:r>
              <a:rPr lang="en-US" altLang="en-US" sz="2600" dirty="0"/>
              <a:t>oard for </a:t>
            </a:r>
            <a:r>
              <a:rPr lang="en-US" altLang="en-US" sz="2600" b="1" u="sng" dirty="0">
                <a:solidFill>
                  <a:srgbClr val="FF0000"/>
                </a:solidFill>
              </a:rPr>
              <a:t>E</a:t>
            </a:r>
            <a:r>
              <a:rPr lang="en-US" altLang="en-US" sz="2600" dirty="0"/>
              <a:t>ngineering and </a:t>
            </a:r>
            <a:r>
              <a:rPr lang="en-US" altLang="en-US" sz="2600" b="1" u="sng" dirty="0">
                <a:solidFill>
                  <a:srgbClr val="FF0000"/>
                </a:solidFill>
              </a:rPr>
              <a:t>T</a:t>
            </a:r>
            <a:r>
              <a:rPr lang="en-US" altLang="en-US" sz="2600" dirty="0"/>
              <a:t>echnology</a:t>
            </a:r>
          </a:p>
          <a:p>
            <a:pPr eaLnBrk="1" hangingPunct="1"/>
            <a:r>
              <a:rPr lang="en-US" altLang="en-US" sz="2600" dirty="0"/>
              <a:t>Formed: May 1932</a:t>
            </a:r>
          </a:p>
          <a:p>
            <a:pPr eaLnBrk="1" hangingPunct="1"/>
            <a:r>
              <a:rPr lang="en-US" altLang="en-US" sz="2600" dirty="0"/>
              <a:t>Organization responsible for monitoring, evaluating, and certifying the quality of engineering, engineering technology, computing, and applied science education in the United States.</a:t>
            </a:r>
          </a:p>
          <a:p>
            <a:pPr eaLnBrk="1" hangingPunct="1"/>
            <a:r>
              <a:rPr lang="en-US" altLang="en-US" sz="2600" dirty="0"/>
              <a:t>A federation of 31 professional and technical societies representing over 1.8 million practicing professionals these fields</a:t>
            </a:r>
          </a:p>
        </p:txBody>
      </p:sp>
      <p:sp>
        <p:nvSpPr>
          <p:cNvPr id="4" name="Slide Number Placeholder 3"/>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A993915-850E-4EBD-B6A3-C113E34D5838}" type="slidenum">
              <a:rPr lang="en-US" altLang="en-US">
                <a:solidFill>
                  <a:srgbClr val="000062"/>
                </a:solidFill>
                <a:latin typeface="Arial Rounded MT Bold" panose="020F0704030504030204" pitchFamily="34" charset="0"/>
              </a:rPr>
              <a:pPr eaLnBrk="1" hangingPunct="1"/>
              <a:t>7</a:t>
            </a:fld>
            <a:endParaRPr lang="en-US" altLang="en-US" dirty="0">
              <a:solidFill>
                <a:srgbClr val="000062"/>
              </a:solidFill>
              <a:latin typeface="Arial Rounded MT Bold" panose="020F0704030504030204" pitchFamily="34" charset="0"/>
            </a:endParaRPr>
          </a:p>
        </p:txBody>
      </p:sp>
    </p:spTree>
    <p:extLst>
      <p:ext uri="{BB962C8B-B14F-4D97-AF65-F5344CB8AC3E}">
        <p14:creationId xmlns:p14="http://schemas.microsoft.com/office/powerpoint/2010/main" xmlns="" val="32209569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1981200" y="152400"/>
            <a:ext cx="8686800" cy="6986588"/>
          </a:xfrm>
          <a:prstGeom prst="rect">
            <a:avLst/>
          </a:prstGeom>
          <a:noFill/>
          <a:ln w="9525">
            <a:noFill/>
            <a:miter lim="800000"/>
            <a:headEnd/>
            <a:tailEnd/>
          </a:ln>
        </p:spPr>
        <p:txBody>
          <a:bodyPr>
            <a:spAutoFit/>
          </a:bodyPr>
          <a:lstStyle/>
          <a:p>
            <a:pPr algn="ctr">
              <a:defRPr/>
            </a:pPr>
            <a:r>
              <a:rPr lang="en-US" sz="2800" b="1" dirty="0">
                <a:solidFill>
                  <a:srgbClr val="FFFF00"/>
                </a:solidFill>
              </a:rPr>
              <a:t>Member Societies </a:t>
            </a:r>
            <a:r>
              <a:rPr lang="en-US" sz="2400" b="1" dirty="0">
                <a:solidFill>
                  <a:srgbClr val="FFFF00"/>
                </a:solidFill>
              </a:rPr>
              <a:t>(These are the lead organizations)</a:t>
            </a:r>
          </a:p>
          <a:p>
            <a:pPr>
              <a:defRPr/>
            </a:pPr>
            <a:endParaRPr lang="en-US" sz="2800" dirty="0">
              <a:solidFill>
                <a:prstClr val="black"/>
              </a:solidFill>
            </a:endParaRPr>
          </a:p>
          <a:p>
            <a:pPr indent="-914400">
              <a:defRPr/>
            </a:pPr>
            <a:r>
              <a:rPr lang="en-US" sz="2800" u="sng" dirty="0">
                <a:solidFill>
                  <a:srgbClr val="FF0000"/>
                </a:solidFill>
              </a:rPr>
              <a:t>ASEE</a:t>
            </a:r>
            <a:r>
              <a:rPr lang="en-US" sz="2800" dirty="0">
                <a:solidFill>
                  <a:prstClr val="black"/>
                </a:solidFill>
              </a:rPr>
              <a:t>: American Society of Engineering Educations</a:t>
            </a:r>
            <a:br>
              <a:rPr lang="en-US" sz="2800" dirty="0">
                <a:solidFill>
                  <a:prstClr val="black"/>
                </a:solidFill>
              </a:rPr>
            </a:br>
            <a:r>
              <a:rPr lang="en-US" sz="2800" dirty="0">
                <a:solidFill>
                  <a:prstClr val="black"/>
                </a:solidFill>
              </a:rPr>
              <a:t> 	(General Engineering, Engineering Physics)</a:t>
            </a:r>
          </a:p>
          <a:p>
            <a:pPr indent="-914400">
              <a:defRPr/>
            </a:pPr>
            <a:endParaRPr lang="en-US" sz="2800" dirty="0">
              <a:solidFill>
                <a:prstClr val="black"/>
              </a:solidFill>
            </a:endParaRPr>
          </a:p>
          <a:p>
            <a:pPr indent="-914400">
              <a:defRPr/>
            </a:pPr>
            <a:r>
              <a:rPr lang="en-US" sz="2800" u="sng" dirty="0">
                <a:solidFill>
                  <a:srgbClr val="FF0000"/>
                </a:solidFill>
              </a:rPr>
              <a:t>ASME</a:t>
            </a:r>
            <a:r>
              <a:rPr lang="en-US" sz="2800" dirty="0">
                <a:solidFill>
                  <a:prstClr val="black"/>
                </a:solidFill>
              </a:rPr>
              <a:t>: American Society of Mechanical Engineering</a:t>
            </a:r>
            <a:br>
              <a:rPr lang="en-US" sz="2800" dirty="0">
                <a:solidFill>
                  <a:prstClr val="black"/>
                </a:solidFill>
              </a:rPr>
            </a:br>
            <a:r>
              <a:rPr lang="en-US" sz="2800" dirty="0">
                <a:solidFill>
                  <a:prstClr val="black"/>
                </a:solidFill>
              </a:rPr>
              <a:t> 	(Mechanical Engineering)</a:t>
            </a:r>
          </a:p>
          <a:p>
            <a:pPr indent="-914400">
              <a:defRPr/>
            </a:pPr>
            <a:endParaRPr lang="en-US" sz="2800" dirty="0">
              <a:solidFill>
                <a:prstClr val="black"/>
              </a:solidFill>
            </a:endParaRPr>
          </a:p>
          <a:p>
            <a:pPr indent="-914400">
              <a:defRPr/>
            </a:pPr>
            <a:r>
              <a:rPr lang="en-US" sz="2800" u="sng" dirty="0">
                <a:solidFill>
                  <a:srgbClr val="FF0000"/>
                </a:solidFill>
              </a:rPr>
              <a:t>IEEE</a:t>
            </a:r>
            <a:r>
              <a:rPr lang="en-US" sz="2800" dirty="0">
                <a:solidFill>
                  <a:prstClr val="black"/>
                </a:solidFill>
              </a:rPr>
              <a:t>: Institute of Electrical and Electronic Engineering (Electrical and Computer Engineering)</a:t>
            </a:r>
          </a:p>
          <a:p>
            <a:pPr indent="-914400">
              <a:defRPr/>
            </a:pPr>
            <a:endParaRPr lang="en-US" sz="2800" dirty="0">
              <a:solidFill>
                <a:prstClr val="black"/>
              </a:solidFill>
            </a:endParaRPr>
          </a:p>
          <a:p>
            <a:pPr indent="-914400">
              <a:defRPr/>
            </a:pPr>
            <a:r>
              <a:rPr lang="en-US" sz="2800" u="sng" dirty="0">
                <a:solidFill>
                  <a:srgbClr val="FF0000"/>
                </a:solidFill>
              </a:rPr>
              <a:t>BMES</a:t>
            </a:r>
            <a:r>
              <a:rPr lang="en-US" sz="2800" dirty="0">
                <a:solidFill>
                  <a:prstClr val="black"/>
                </a:solidFill>
              </a:rPr>
              <a:t>: Biomedical Engineering Society (Biomedical Engineering)</a:t>
            </a:r>
          </a:p>
          <a:p>
            <a:pPr>
              <a:defRPr/>
            </a:pPr>
            <a:endParaRPr lang="en-US" sz="2800" dirty="0">
              <a:solidFill>
                <a:prstClr val="black"/>
              </a:solidFill>
            </a:endParaRPr>
          </a:p>
          <a:p>
            <a:pPr>
              <a:defRPr/>
            </a:pPr>
            <a:endParaRPr lang="en-US" sz="2800" dirty="0">
              <a:solidFill>
                <a:prstClr val="black"/>
              </a:solidFill>
            </a:endParaRPr>
          </a:p>
          <a:p>
            <a:pPr>
              <a:defRPr/>
            </a:pPr>
            <a:endParaRPr lang="en-US" sz="2800" dirty="0">
              <a:solidFill>
                <a:prstClr val="black"/>
              </a:solidFill>
            </a:endParaRPr>
          </a:p>
        </p:txBody>
      </p:sp>
      <p:sp>
        <p:nvSpPr>
          <p:cNvPr id="3" name="Slide Number Placeholder 2"/>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D2DD9E3-11DF-4F84-B4C0-D634EA7A8F94}" type="slidenum">
              <a:rPr lang="en-US" altLang="en-US">
                <a:solidFill>
                  <a:srgbClr val="000062"/>
                </a:solidFill>
                <a:latin typeface="Arial Rounded MT Bold" panose="020F0704030504030204" pitchFamily="34" charset="0"/>
              </a:rPr>
              <a:pPr eaLnBrk="1" hangingPunct="1"/>
              <a:t>8</a:t>
            </a:fld>
            <a:endParaRPr lang="en-US" altLang="en-US">
              <a:solidFill>
                <a:srgbClr val="000062"/>
              </a:solidFill>
              <a:latin typeface="Arial Rounded MT Bold" panose="020F0704030504030204" pitchFamily="34" charset="0"/>
            </a:endParaRPr>
          </a:p>
        </p:txBody>
      </p:sp>
    </p:spTree>
    <p:extLst>
      <p:ext uri="{BB962C8B-B14F-4D97-AF65-F5344CB8AC3E}">
        <p14:creationId xmlns:p14="http://schemas.microsoft.com/office/powerpoint/2010/main" xmlns="" val="119846749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altLang="en-US" smtClean="0"/>
              <a:t>ABET   ORGANIZATION</a:t>
            </a:r>
          </a:p>
        </p:txBody>
      </p:sp>
      <p:sp>
        <p:nvSpPr>
          <p:cNvPr id="3" name="Slide Number Placeholder 2"/>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F7E97F8-23E5-4E1E-A7BE-E04E9F978CC1}" type="slidenum">
              <a:rPr lang="en-US" altLang="en-US">
                <a:solidFill>
                  <a:srgbClr val="000062"/>
                </a:solidFill>
                <a:latin typeface="Arial Rounded MT Bold" panose="020F0704030504030204" pitchFamily="34" charset="0"/>
              </a:rPr>
              <a:pPr eaLnBrk="1" hangingPunct="1"/>
              <a:t>9</a:t>
            </a:fld>
            <a:endParaRPr lang="en-US" altLang="en-US">
              <a:solidFill>
                <a:srgbClr val="000062"/>
              </a:solidFill>
              <a:latin typeface="Arial Rounded MT Bold" panose="020F0704030504030204" pitchFamily="34" charset="0"/>
            </a:endParaRPr>
          </a:p>
        </p:txBody>
      </p:sp>
      <p:sp>
        <p:nvSpPr>
          <p:cNvPr id="6" name="TextBox 5"/>
          <p:cNvSpPr txBox="1"/>
          <p:nvPr/>
        </p:nvSpPr>
        <p:spPr>
          <a:xfrm>
            <a:off x="1905000" y="3149601"/>
            <a:ext cx="1981200" cy="2308225"/>
          </a:xfrm>
          <a:prstGeom prst="rect">
            <a:avLst/>
          </a:prstGeom>
          <a:solidFill>
            <a:schemeClr val="tx2">
              <a:lumMod val="75000"/>
            </a:schemeClr>
          </a:solidFill>
          <a:ln w="38100">
            <a:solidFill>
              <a:srgbClr val="FF0000"/>
            </a:solidFill>
          </a:ln>
        </p:spPr>
        <p:txBody>
          <a:bodyPr>
            <a:spAutoFit/>
          </a:bodyPr>
          <a:lstStyle/>
          <a:p>
            <a:pPr algn="ctr">
              <a:defRPr/>
            </a:pPr>
            <a:r>
              <a:rPr lang="en-US" b="1" dirty="0">
                <a:solidFill>
                  <a:srgbClr val="FFFF00"/>
                </a:solidFill>
              </a:rPr>
              <a:t>EAC</a:t>
            </a:r>
          </a:p>
          <a:p>
            <a:pPr algn="ctr">
              <a:defRPr/>
            </a:pPr>
            <a:endParaRPr lang="en-US" dirty="0">
              <a:solidFill>
                <a:srgbClr val="FFFF00"/>
              </a:solidFill>
            </a:endParaRPr>
          </a:p>
          <a:p>
            <a:pPr algn="ctr">
              <a:defRPr/>
            </a:pPr>
            <a:r>
              <a:rPr lang="en-US" b="1" u="sng" dirty="0">
                <a:solidFill>
                  <a:srgbClr val="FFFF00"/>
                </a:solidFill>
              </a:rPr>
              <a:t>E</a:t>
            </a:r>
            <a:r>
              <a:rPr lang="en-US" dirty="0">
                <a:solidFill>
                  <a:srgbClr val="FFFF00"/>
                </a:solidFill>
              </a:rPr>
              <a:t>ngineering </a:t>
            </a:r>
            <a:r>
              <a:rPr lang="en-US" b="1" u="sng" dirty="0">
                <a:solidFill>
                  <a:srgbClr val="FFFF00"/>
                </a:solidFill>
              </a:rPr>
              <a:t>A</a:t>
            </a:r>
            <a:r>
              <a:rPr lang="en-US" dirty="0">
                <a:solidFill>
                  <a:srgbClr val="FFFF00"/>
                </a:solidFill>
              </a:rPr>
              <a:t>ccreditation </a:t>
            </a:r>
            <a:r>
              <a:rPr lang="en-US" b="1" u="sng" dirty="0">
                <a:solidFill>
                  <a:srgbClr val="FFFF00"/>
                </a:solidFill>
              </a:rPr>
              <a:t>C</a:t>
            </a:r>
            <a:r>
              <a:rPr lang="en-US" dirty="0">
                <a:solidFill>
                  <a:srgbClr val="FFFF00"/>
                </a:solidFill>
              </a:rPr>
              <a:t>ommission</a:t>
            </a:r>
          </a:p>
          <a:p>
            <a:pPr>
              <a:defRPr/>
            </a:pPr>
            <a:endParaRPr lang="en-US" dirty="0">
              <a:solidFill>
                <a:srgbClr val="FFFF00"/>
              </a:solidFill>
            </a:endParaRPr>
          </a:p>
          <a:p>
            <a:pPr>
              <a:defRPr/>
            </a:pPr>
            <a:r>
              <a:rPr lang="en-US" dirty="0">
                <a:solidFill>
                  <a:srgbClr val="FFFF00"/>
                </a:solidFill>
              </a:rPr>
              <a:t>1787 programs at 364 schools</a:t>
            </a:r>
          </a:p>
        </p:txBody>
      </p:sp>
      <p:sp>
        <p:nvSpPr>
          <p:cNvPr id="14341" name="TextBox 6"/>
          <p:cNvSpPr txBox="1">
            <a:spLocks noChangeArrowheads="1"/>
          </p:cNvSpPr>
          <p:nvPr/>
        </p:nvSpPr>
        <p:spPr bwMode="auto">
          <a:xfrm>
            <a:off x="4114800" y="3149601"/>
            <a:ext cx="2057400" cy="2308225"/>
          </a:xfrm>
          <a:prstGeom prst="rect">
            <a:avLst/>
          </a:prstGeom>
          <a:noFill/>
          <a:ln w="38100">
            <a:solidFill>
              <a:srgbClr val="FF0000"/>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a:latin typeface="Arial Rounded MT Bold" panose="020F0704030504030204" pitchFamily="34" charset="0"/>
              </a:rPr>
              <a:t>TAC</a:t>
            </a:r>
          </a:p>
          <a:p>
            <a:pPr algn="ctr" eaLnBrk="1" hangingPunct="1"/>
            <a:endParaRPr lang="en-US" altLang="en-US">
              <a:latin typeface="Arial Rounded MT Bold" panose="020F0704030504030204" pitchFamily="34" charset="0"/>
            </a:endParaRPr>
          </a:p>
          <a:p>
            <a:pPr algn="ctr" eaLnBrk="1" hangingPunct="1"/>
            <a:r>
              <a:rPr lang="en-US" altLang="en-US" b="1" u="sng">
                <a:latin typeface="Arial Rounded MT Bold" panose="020F0704030504030204" pitchFamily="34" charset="0"/>
              </a:rPr>
              <a:t>T</a:t>
            </a:r>
            <a:r>
              <a:rPr lang="en-US" altLang="en-US">
                <a:latin typeface="Arial Rounded MT Bold" panose="020F0704030504030204" pitchFamily="34" charset="0"/>
              </a:rPr>
              <a:t>echnology </a:t>
            </a:r>
            <a:r>
              <a:rPr lang="en-US" altLang="en-US" b="1" u="sng">
                <a:latin typeface="Arial Rounded MT Bold" panose="020F0704030504030204" pitchFamily="34" charset="0"/>
              </a:rPr>
              <a:t>A</a:t>
            </a:r>
            <a:r>
              <a:rPr lang="en-US" altLang="en-US">
                <a:latin typeface="Arial Rounded MT Bold" panose="020F0704030504030204" pitchFamily="34" charset="0"/>
              </a:rPr>
              <a:t>ccreditation </a:t>
            </a:r>
            <a:r>
              <a:rPr lang="en-US" altLang="en-US" b="1" u="sng">
                <a:latin typeface="Arial Rounded MT Bold" panose="020F0704030504030204" pitchFamily="34" charset="0"/>
              </a:rPr>
              <a:t>C</a:t>
            </a:r>
            <a:r>
              <a:rPr lang="en-US" altLang="en-US">
                <a:latin typeface="Arial Rounded MT Bold" panose="020F0704030504030204" pitchFamily="34" charset="0"/>
              </a:rPr>
              <a:t>ommission</a:t>
            </a:r>
          </a:p>
          <a:p>
            <a:pPr eaLnBrk="1" hangingPunct="1"/>
            <a:endParaRPr lang="en-US" altLang="en-US">
              <a:latin typeface="Arial Rounded MT Bold" panose="020F0704030504030204" pitchFamily="34" charset="0"/>
            </a:endParaRPr>
          </a:p>
          <a:p>
            <a:pPr eaLnBrk="1" hangingPunct="1"/>
            <a:r>
              <a:rPr lang="en-US" altLang="en-US">
                <a:latin typeface="Arial Rounded MT Bold" panose="020F0704030504030204" pitchFamily="34" charset="0"/>
              </a:rPr>
              <a:t>670 programs at 226 schools</a:t>
            </a:r>
          </a:p>
        </p:txBody>
      </p:sp>
      <p:sp>
        <p:nvSpPr>
          <p:cNvPr id="14342" name="TextBox 7"/>
          <p:cNvSpPr txBox="1">
            <a:spLocks noChangeArrowheads="1"/>
          </p:cNvSpPr>
          <p:nvPr/>
        </p:nvSpPr>
        <p:spPr bwMode="auto">
          <a:xfrm>
            <a:off x="6324600" y="3149601"/>
            <a:ext cx="2057400" cy="2308225"/>
          </a:xfrm>
          <a:prstGeom prst="rect">
            <a:avLst/>
          </a:prstGeom>
          <a:noFill/>
          <a:ln w="38100">
            <a:solidFill>
              <a:srgbClr val="FF0000"/>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a:latin typeface="Arial Rounded MT Bold" panose="020F0704030504030204" pitchFamily="34" charset="0"/>
              </a:rPr>
              <a:t>ASAC</a:t>
            </a:r>
          </a:p>
          <a:p>
            <a:pPr algn="ctr" eaLnBrk="1" hangingPunct="1"/>
            <a:endParaRPr lang="en-US" altLang="en-US">
              <a:latin typeface="Arial Rounded MT Bold" panose="020F0704030504030204" pitchFamily="34" charset="0"/>
            </a:endParaRPr>
          </a:p>
          <a:p>
            <a:pPr algn="ctr" eaLnBrk="1" hangingPunct="1"/>
            <a:r>
              <a:rPr lang="en-US" altLang="en-US" b="1" u="sng">
                <a:latin typeface="Arial Rounded MT Bold" panose="020F0704030504030204" pitchFamily="34" charset="0"/>
              </a:rPr>
              <a:t>A</a:t>
            </a:r>
            <a:r>
              <a:rPr lang="en-US" altLang="en-US">
                <a:latin typeface="Arial Rounded MT Bold" panose="020F0704030504030204" pitchFamily="34" charset="0"/>
              </a:rPr>
              <a:t>pplied </a:t>
            </a:r>
            <a:r>
              <a:rPr lang="en-US" altLang="en-US" b="1" u="sng">
                <a:latin typeface="Arial Rounded MT Bold" panose="020F0704030504030204" pitchFamily="34" charset="0"/>
              </a:rPr>
              <a:t>S</a:t>
            </a:r>
            <a:r>
              <a:rPr lang="en-US" altLang="en-US">
                <a:latin typeface="Arial Rounded MT Bold" panose="020F0704030504030204" pitchFamily="34" charset="0"/>
              </a:rPr>
              <a:t>cience </a:t>
            </a:r>
            <a:r>
              <a:rPr lang="en-US" altLang="en-US" b="1" u="sng">
                <a:latin typeface="Arial Rounded MT Bold" panose="020F0704030504030204" pitchFamily="34" charset="0"/>
              </a:rPr>
              <a:t>A</a:t>
            </a:r>
            <a:r>
              <a:rPr lang="en-US" altLang="en-US">
                <a:latin typeface="Arial Rounded MT Bold" panose="020F0704030504030204" pitchFamily="34" charset="0"/>
              </a:rPr>
              <a:t>ccreditation </a:t>
            </a:r>
            <a:r>
              <a:rPr lang="en-US" altLang="en-US" b="1" u="sng">
                <a:latin typeface="Arial Rounded MT Bold" panose="020F0704030504030204" pitchFamily="34" charset="0"/>
              </a:rPr>
              <a:t>C</a:t>
            </a:r>
            <a:r>
              <a:rPr lang="en-US" altLang="en-US">
                <a:latin typeface="Arial Rounded MT Bold" panose="020F0704030504030204" pitchFamily="34" charset="0"/>
              </a:rPr>
              <a:t>ommission</a:t>
            </a:r>
          </a:p>
          <a:p>
            <a:pPr eaLnBrk="1" hangingPunct="1"/>
            <a:endParaRPr lang="en-US" altLang="en-US">
              <a:latin typeface="Arial Rounded MT Bold" panose="020F0704030504030204" pitchFamily="34" charset="0"/>
            </a:endParaRPr>
          </a:p>
          <a:p>
            <a:pPr eaLnBrk="1" hangingPunct="1"/>
            <a:r>
              <a:rPr lang="en-US" altLang="en-US">
                <a:latin typeface="Arial Rounded MT Bold" panose="020F0704030504030204" pitchFamily="34" charset="0"/>
              </a:rPr>
              <a:t>71 programs at 54 schools</a:t>
            </a:r>
          </a:p>
        </p:txBody>
      </p:sp>
      <p:sp>
        <p:nvSpPr>
          <p:cNvPr id="14343" name="TextBox 8"/>
          <p:cNvSpPr txBox="1">
            <a:spLocks noChangeArrowheads="1"/>
          </p:cNvSpPr>
          <p:nvPr/>
        </p:nvSpPr>
        <p:spPr bwMode="auto">
          <a:xfrm>
            <a:off x="8458200" y="3149601"/>
            <a:ext cx="2057400" cy="2308225"/>
          </a:xfrm>
          <a:prstGeom prst="rect">
            <a:avLst/>
          </a:prstGeom>
          <a:noFill/>
          <a:ln w="38100">
            <a:solidFill>
              <a:srgbClr val="FF0000"/>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a:latin typeface="Arial Rounded MT Bold" panose="020F0704030504030204" pitchFamily="34" charset="0"/>
              </a:rPr>
              <a:t>CAC</a:t>
            </a:r>
          </a:p>
          <a:p>
            <a:pPr algn="ctr" eaLnBrk="1" hangingPunct="1"/>
            <a:endParaRPr lang="en-US" altLang="en-US">
              <a:latin typeface="Arial Rounded MT Bold" panose="020F0704030504030204" pitchFamily="34" charset="0"/>
            </a:endParaRPr>
          </a:p>
          <a:p>
            <a:pPr algn="ctr" eaLnBrk="1" hangingPunct="1"/>
            <a:r>
              <a:rPr lang="en-US" altLang="en-US" b="1" u="sng">
                <a:latin typeface="Arial Rounded MT Bold" panose="020F0704030504030204" pitchFamily="34" charset="0"/>
              </a:rPr>
              <a:t>C</a:t>
            </a:r>
            <a:r>
              <a:rPr lang="en-US" altLang="en-US">
                <a:latin typeface="Arial Rounded MT Bold" panose="020F0704030504030204" pitchFamily="34" charset="0"/>
              </a:rPr>
              <a:t>omputing </a:t>
            </a:r>
            <a:r>
              <a:rPr lang="en-US" altLang="en-US" b="1" u="sng">
                <a:latin typeface="Arial Rounded MT Bold" panose="020F0704030504030204" pitchFamily="34" charset="0"/>
              </a:rPr>
              <a:t>A</a:t>
            </a:r>
            <a:r>
              <a:rPr lang="en-US" altLang="en-US">
                <a:latin typeface="Arial Rounded MT Bold" panose="020F0704030504030204" pitchFamily="34" charset="0"/>
              </a:rPr>
              <a:t>ccreditation </a:t>
            </a:r>
            <a:r>
              <a:rPr lang="en-US" altLang="en-US" b="1" u="sng">
                <a:latin typeface="Arial Rounded MT Bold" panose="020F0704030504030204" pitchFamily="34" charset="0"/>
              </a:rPr>
              <a:t>C</a:t>
            </a:r>
            <a:r>
              <a:rPr lang="en-US" altLang="en-US">
                <a:latin typeface="Arial Rounded MT Bold" panose="020F0704030504030204" pitchFamily="34" charset="0"/>
              </a:rPr>
              <a:t>ommission</a:t>
            </a:r>
          </a:p>
          <a:p>
            <a:pPr eaLnBrk="1" hangingPunct="1"/>
            <a:endParaRPr lang="en-US" altLang="en-US">
              <a:latin typeface="Arial Rounded MT Bold" panose="020F0704030504030204" pitchFamily="34" charset="0"/>
            </a:endParaRPr>
          </a:p>
          <a:p>
            <a:pPr eaLnBrk="1" hangingPunct="1"/>
            <a:r>
              <a:rPr lang="en-US" altLang="en-US">
                <a:latin typeface="Arial Rounded MT Bold" panose="020F0704030504030204" pitchFamily="34" charset="0"/>
              </a:rPr>
              <a:t>261 programs at 220 schools</a:t>
            </a:r>
          </a:p>
        </p:txBody>
      </p:sp>
      <p:cxnSp>
        <p:nvCxnSpPr>
          <p:cNvPr id="14344" name="Elbow Connector 10"/>
          <p:cNvCxnSpPr>
            <a:cxnSpLocks noChangeShapeType="1"/>
          </p:cNvCxnSpPr>
          <p:nvPr/>
        </p:nvCxnSpPr>
        <p:spPr bwMode="auto">
          <a:xfrm rot="10800000" flipV="1">
            <a:off x="2933700" y="1676400"/>
            <a:ext cx="2705100" cy="1447800"/>
          </a:xfrm>
          <a:prstGeom prst="bentConnector2">
            <a:avLst/>
          </a:prstGeom>
          <a:noFill/>
          <a:ln w="38100" algn="ctr">
            <a:solidFill>
              <a:schemeClr val="tx1"/>
            </a:solidFill>
            <a:round/>
            <a:headEnd/>
            <a:tailEnd type="arrow" w="med" len="med"/>
          </a:ln>
          <a:extLst>
            <a:ext uri="{909E8E84-426E-40DD-AFC4-6F175D3DCCD1}">
              <a14:hiddenFill xmlns:a14="http://schemas.microsoft.com/office/drawing/2010/main" xmlns="">
                <a:noFill/>
              </a14:hiddenFill>
            </a:ext>
          </a:extLst>
        </p:spPr>
      </p:cxnSp>
      <p:cxnSp>
        <p:nvCxnSpPr>
          <p:cNvPr id="14345" name="Elbow Connector 21"/>
          <p:cNvCxnSpPr>
            <a:cxnSpLocks noChangeShapeType="1"/>
          </p:cNvCxnSpPr>
          <p:nvPr/>
        </p:nvCxnSpPr>
        <p:spPr bwMode="auto">
          <a:xfrm rot="5400000">
            <a:off x="4305301" y="2400301"/>
            <a:ext cx="1447800" cy="3175"/>
          </a:xfrm>
          <a:prstGeom prst="bentConnector3">
            <a:avLst>
              <a:gd name="adj1" fmla="val 50000"/>
            </a:avLst>
          </a:prstGeom>
          <a:noFill/>
          <a:ln w="38100" algn="ctr">
            <a:solidFill>
              <a:schemeClr val="tx1"/>
            </a:solidFill>
            <a:round/>
            <a:headEnd/>
            <a:tailEnd type="arrow" w="med" len="med"/>
          </a:ln>
          <a:extLst>
            <a:ext uri="{909E8E84-426E-40DD-AFC4-6F175D3DCCD1}">
              <a14:hiddenFill xmlns:a14="http://schemas.microsoft.com/office/drawing/2010/main" xmlns="">
                <a:noFill/>
              </a14:hiddenFill>
            </a:ext>
          </a:extLst>
        </p:spPr>
      </p:cxnSp>
      <p:cxnSp>
        <p:nvCxnSpPr>
          <p:cNvPr id="14346" name="Elbow Connector 23"/>
          <p:cNvCxnSpPr>
            <a:cxnSpLocks noChangeShapeType="1"/>
          </p:cNvCxnSpPr>
          <p:nvPr/>
        </p:nvCxnSpPr>
        <p:spPr bwMode="auto">
          <a:xfrm>
            <a:off x="5638800" y="1676400"/>
            <a:ext cx="3848100" cy="1447800"/>
          </a:xfrm>
          <a:prstGeom prst="bentConnector2">
            <a:avLst/>
          </a:prstGeom>
          <a:noFill/>
          <a:ln w="38100" algn="ctr">
            <a:solidFill>
              <a:schemeClr val="tx1"/>
            </a:solidFill>
            <a:round/>
            <a:headEnd/>
            <a:tailEnd type="arrow" w="med" len="med"/>
          </a:ln>
          <a:extLst>
            <a:ext uri="{909E8E84-426E-40DD-AFC4-6F175D3DCCD1}">
              <a14:hiddenFill xmlns:a14="http://schemas.microsoft.com/office/drawing/2010/main" xmlns="">
                <a:noFill/>
              </a14:hiddenFill>
            </a:ext>
          </a:extLst>
        </p:spPr>
      </p:cxnSp>
      <p:cxnSp>
        <p:nvCxnSpPr>
          <p:cNvPr id="14347" name="Elbow Connector 35"/>
          <p:cNvCxnSpPr>
            <a:cxnSpLocks noChangeShapeType="1"/>
          </p:cNvCxnSpPr>
          <p:nvPr/>
        </p:nvCxnSpPr>
        <p:spPr bwMode="auto">
          <a:xfrm rot="5400000">
            <a:off x="6439694" y="2399506"/>
            <a:ext cx="1447800" cy="1588"/>
          </a:xfrm>
          <a:prstGeom prst="bentConnector3">
            <a:avLst>
              <a:gd name="adj1" fmla="val 50000"/>
            </a:avLst>
          </a:prstGeom>
          <a:noFill/>
          <a:ln w="38100" algn="ctr">
            <a:solidFill>
              <a:schemeClr val="tx1"/>
            </a:solidFill>
            <a:round/>
            <a:headEnd/>
            <a:tailEnd type="arrow" w="med" len="med"/>
          </a:ln>
          <a:extLst>
            <a:ext uri="{909E8E84-426E-40DD-AFC4-6F175D3DCCD1}">
              <a14:hiddenFill xmlns:a14="http://schemas.microsoft.com/office/drawing/2010/main" xmlns="">
                <a:noFill/>
              </a14:hiddenFill>
            </a:ext>
          </a:extLst>
        </p:spPr>
      </p:cxnSp>
      <p:cxnSp>
        <p:nvCxnSpPr>
          <p:cNvPr id="14348" name="Elbow Connector 38"/>
          <p:cNvCxnSpPr>
            <a:cxnSpLocks noChangeShapeType="1"/>
          </p:cNvCxnSpPr>
          <p:nvPr/>
        </p:nvCxnSpPr>
        <p:spPr bwMode="auto">
          <a:xfrm rot="5400000">
            <a:off x="5562601" y="1268413"/>
            <a:ext cx="762000" cy="3175"/>
          </a:xfrm>
          <a:prstGeom prst="bentConnector3">
            <a:avLst>
              <a:gd name="adj1" fmla="val 50000"/>
            </a:avLst>
          </a:prstGeom>
          <a:noFill/>
          <a:ln w="38100" algn="ctr">
            <a:solidFill>
              <a:schemeClr val="tx1"/>
            </a:solidFill>
            <a:round/>
            <a:headEnd/>
            <a:tailEnd type="arrow" w="med" len="med"/>
          </a:ln>
          <a:extLst>
            <a:ext uri="{909E8E84-426E-40DD-AFC4-6F175D3DCCD1}">
              <a14:hiddenFill xmlns:a14="http://schemas.microsoft.com/office/drawing/2010/main" xmlns="">
                <a:noFill/>
              </a14:hiddenFill>
            </a:ext>
          </a:extLst>
        </p:spPr>
      </p:cxnSp>
      <p:sp>
        <p:nvSpPr>
          <p:cNvPr id="2" name="Rectangle 1"/>
          <p:cNvSpPr/>
          <p:nvPr/>
        </p:nvSpPr>
        <p:spPr>
          <a:xfrm>
            <a:off x="1726506" y="5624923"/>
            <a:ext cx="3543534" cy="369332"/>
          </a:xfrm>
          <a:prstGeom prst="rect">
            <a:avLst/>
          </a:prstGeom>
        </p:spPr>
        <p:txBody>
          <a:bodyPr wrap="none">
            <a:spAutoFit/>
          </a:bodyPr>
          <a:lstStyle/>
          <a:p>
            <a:r>
              <a:rPr lang="en-US" dirty="0" smtClean="0"/>
              <a:t>http://www.abet.org/accreditation/</a:t>
            </a:r>
            <a:endParaRPr lang="en-US" dirty="0"/>
          </a:p>
        </p:txBody>
      </p:sp>
      <p:sp>
        <p:nvSpPr>
          <p:cNvPr id="4" name="Rectangle 3"/>
          <p:cNvSpPr/>
          <p:nvPr/>
        </p:nvSpPr>
        <p:spPr>
          <a:xfrm>
            <a:off x="1726506" y="5934670"/>
            <a:ext cx="6096000" cy="923330"/>
          </a:xfrm>
          <a:prstGeom prst="rect">
            <a:avLst/>
          </a:prstGeom>
        </p:spPr>
        <p:txBody>
          <a:bodyPr>
            <a:spAutoFit/>
          </a:bodyPr>
          <a:lstStyle/>
          <a:p>
            <a:r>
              <a:rPr lang="en-US" dirty="0" smtClean="0"/>
              <a:t>http://www.abet.org/accreditation/accreditation-criteria/criteria-for-accrediting-engineering-programs-2016-2017/</a:t>
            </a:r>
            <a:endParaRPr lang="en-US" dirty="0"/>
          </a:p>
        </p:txBody>
      </p:sp>
    </p:spTree>
    <p:extLst>
      <p:ext uri="{BB962C8B-B14F-4D97-AF65-F5344CB8AC3E}">
        <p14:creationId xmlns:p14="http://schemas.microsoft.com/office/powerpoint/2010/main" xmlns="" val="60846346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xmlns="" name="Circuit" id="{0AC2F7E7-15F5-431C-B2A2-456FE929F56C}" vid="{0911B802-464C-4241-8DD9-B60FF88E379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TotalTime>
  <Words>1573</Words>
  <Application>Microsoft Office PowerPoint</Application>
  <PresentationFormat>Custom</PresentationFormat>
  <Paragraphs>206</Paragraphs>
  <Slides>24</Slides>
  <Notes>1</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Circuit</vt:lpstr>
      <vt:lpstr>ABET Accreditation</vt:lpstr>
      <vt:lpstr>Importance of Accreditation</vt:lpstr>
      <vt:lpstr>Why do we care about ABET accreditation?</vt:lpstr>
      <vt:lpstr>Why is ABET accreditation important?</vt:lpstr>
      <vt:lpstr>ABET … QAA….  ASSIN</vt:lpstr>
      <vt:lpstr>Accreditation cons</vt:lpstr>
      <vt:lpstr>What is ABET ?</vt:lpstr>
      <vt:lpstr>Slide 8</vt:lpstr>
      <vt:lpstr>ABET   ORGANIZATION</vt:lpstr>
      <vt:lpstr>ABET PHILOSOPHY</vt:lpstr>
      <vt:lpstr>OBJECTIVES  vs. OUTCOMES</vt:lpstr>
      <vt:lpstr>Current  EAC  Criteria</vt:lpstr>
      <vt:lpstr>Criterion 1 - Students</vt:lpstr>
      <vt:lpstr>Criteria 2 – Program Educational Objectives</vt:lpstr>
      <vt:lpstr>Criterion 3 – Student Outcomes</vt:lpstr>
      <vt:lpstr>CRITERION 4. CONTINUOUS IMPROVEMENT </vt:lpstr>
      <vt:lpstr>Criterion 5 – curriculum</vt:lpstr>
      <vt:lpstr>Criterion 6 - Faculty</vt:lpstr>
      <vt:lpstr>Criterion 7 - Facilities</vt:lpstr>
      <vt:lpstr>Criterion 8 – Institutional Support</vt:lpstr>
      <vt:lpstr>How does a degree program get accredited?</vt:lpstr>
      <vt:lpstr>OBJECTIVES  vs. OUTCOMES</vt:lpstr>
      <vt:lpstr>students Outcomes</vt:lpstr>
      <vt:lpstr>We  need  your  help!</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HPAdmin - Mahmoud</dc:creator>
  <cp:lastModifiedBy>manal</cp:lastModifiedBy>
  <cp:revision>11</cp:revision>
  <cp:lastPrinted>2016-08-22T06:51:07Z</cp:lastPrinted>
  <dcterms:created xsi:type="dcterms:W3CDTF">2016-08-22T05:52:14Z</dcterms:created>
  <dcterms:modified xsi:type="dcterms:W3CDTF">2016-09-08T07:14:26Z</dcterms:modified>
</cp:coreProperties>
</file>