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4"/>
  </p:notesMasterIdLst>
  <p:handoutMasterIdLst>
    <p:handoutMasterId r:id="rId25"/>
  </p:handoutMasterIdLst>
  <p:sldIdLst>
    <p:sldId id="256" r:id="rId2"/>
    <p:sldId id="257" r:id="rId3"/>
    <p:sldId id="284" r:id="rId4"/>
    <p:sldId id="285" r:id="rId5"/>
    <p:sldId id="277" r:id="rId6"/>
    <p:sldId id="276" r:id="rId7"/>
    <p:sldId id="262" r:id="rId8"/>
    <p:sldId id="263" r:id="rId9"/>
    <p:sldId id="266" r:id="rId10"/>
    <p:sldId id="281" r:id="rId11"/>
    <p:sldId id="265" r:id="rId12"/>
    <p:sldId id="267" r:id="rId13"/>
    <p:sldId id="268" r:id="rId14"/>
    <p:sldId id="269" r:id="rId15"/>
    <p:sldId id="270" r:id="rId16"/>
    <p:sldId id="271" r:id="rId17"/>
    <p:sldId id="289" r:id="rId18"/>
    <p:sldId id="259" r:id="rId19"/>
    <p:sldId id="290" r:id="rId20"/>
    <p:sldId id="291" r:id="rId21"/>
    <p:sldId id="292" r:id="rId22"/>
    <p:sldId id="293" r:id="rId23"/>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737" autoAdjust="0"/>
  </p:normalViewPr>
  <p:slideViewPr>
    <p:cSldViewPr>
      <p:cViewPr>
        <p:scale>
          <a:sx n="68" d="100"/>
          <a:sy n="68" d="100"/>
        </p:scale>
        <p:origin x="-1962" y="-498"/>
      </p:cViewPr>
      <p:guideLst>
        <p:guide orient="horz" pos="2160"/>
        <p:guide pos="2880"/>
      </p:guideLst>
    </p:cSldViewPr>
  </p:slideViewPr>
  <p:outlineViewPr>
    <p:cViewPr>
      <p:scale>
        <a:sx n="33" d="100"/>
        <a:sy n="33" d="100"/>
      </p:scale>
      <p:origin x="0" y="42834"/>
    </p:cViewPr>
  </p:outlineViewPr>
  <p:notesTextViewPr>
    <p:cViewPr>
      <p:scale>
        <a:sx n="100" d="100"/>
        <a:sy n="100" d="100"/>
      </p:scale>
      <p:origin x="0" y="0"/>
    </p:cViewPr>
  </p:notesTextViewPr>
  <p:notesViewPr>
    <p:cSldViewPr>
      <p:cViewPr varScale="1">
        <p:scale>
          <a:sx n="71" d="100"/>
          <a:sy n="71" d="100"/>
        </p:scale>
        <p:origin x="-1818" y="-108"/>
      </p:cViewPr>
      <p:guideLst>
        <p:guide orient="horz" pos="3224"/>
        <p:guide pos="223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8206" cy="512059"/>
          </a:xfrm>
          <a:prstGeom prst="rect">
            <a:avLst/>
          </a:prstGeom>
        </p:spPr>
        <p:txBody>
          <a:bodyPr vert="horz" lIns="95317" tIns="47659" rIns="95317" bIns="47659" rtlCol="0"/>
          <a:lstStyle>
            <a:lvl1pPr algn="l">
              <a:defRPr sz="1300"/>
            </a:lvl1pPr>
          </a:lstStyle>
          <a:p>
            <a:endParaRPr lang="en-US"/>
          </a:p>
        </p:txBody>
      </p:sp>
      <p:sp>
        <p:nvSpPr>
          <p:cNvPr id="3" name="Date Placeholder 2"/>
          <p:cNvSpPr>
            <a:spLocks noGrp="1"/>
          </p:cNvSpPr>
          <p:nvPr>
            <p:ph type="dt" sz="quarter" idx="1"/>
          </p:nvPr>
        </p:nvSpPr>
        <p:spPr>
          <a:xfrm>
            <a:off x="4024189" y="5"/>
            <a:ext cx="3078206" cy="512059"/>
          </a:xfrm>
          <a:prstGeom prst="rect">
            <a:avLst/>
          </a:prstGeom>
        </p:spPr>
        <p:txBody>
          <a:bodyPr vert="horz" lIns="95317" tIns="47659" rIns="95317" bIns="47659" rtlCol="0"/>
          <a:lstStyle>
            <a:lvl1pPr algn="r">
              <a:defRPr sz="1300"/>
            </a:lvl1pPr>
          </a:lstStyle>
          <a:p>
            <a:fld id="{41C695BF-C143-4B25-A3C8-608803AE248C}" type="datetimeFigureOut">
              <a:rPr lang="en-US" smtClean="0"/>
              <a:pPr/>
              <a:t>11/16/2016</a:t>
            </a:fld>
            <a:endParaRPr lang="en-US"/>
          </a:p>
        </p:txBody>
      </p:sp>
      <p:sp>
        <p:nvSpPr>
          <p:cNvPr id="4" name="Footer Placeholder 3"/>
          <p:cNvSpPr>
            <a:spLocks noGrp="1"/>
          </p:cNvSpPr>
          <p:nvPr>
            <p:ph type="ftr" sz="quarter" idx="2"/>
          </p:nvPr>
        </p:nvSpPr>
        <p:spPr>
          <a:xfrm>
            <a:off x="0" y="9720911"/>
            <a:ext cx="3078206" cy="512059"/>
          </a:xfrm>
          <a:prstGeom prst="rect">
            <a:avLst/>
          </a:prstGeom>
        </p:spPr>
        <p:txBody>
          <a:bodyPr vert="horz" lIns="95317" tIns="47659" rIns="95317" bIns="47659" rtlCol="0" anchor="b"/>
          <a:lstStyle>
            <a:lvl1pPr algn="l">
              <a:defRPr sz="1300"/>
            </a:lvl1pPr>
          </a:lstStyle>
          <a:p>
            <a:endParaRPr lang="en-US"/>
          </a:p>
        </p:txBody>
      </p:sp>
      <p:sp>
        <p:nvSpPr>
          <p:cNvPr id="5" name="Slide Number Placeholder 4"/>
          <p:cNvSpPr>
            <a:spLocks noGrp="1"/>
          </p:cNvSpPr>
          <p:nvPr>
            <p:ph type="sldNum" sz="quarter" idx="3"/>
          </p:nvPr>
        </p:nvSpPr>
        <p:spPr>
          <a:xfrm>
            <a:off x="4024189" y="9720911"/>
            <a:ext cx="3078206" cy="512059"/>
          </a:xfrm>
          <a:prstGeom prst="rect">
            <a:avLst/>
          </a:prstGeom>
        </p:spPr>
        <p:txBody>
          <a:bodyPr vert="horz" lIns="95317" tIns="47659" rIns="95317" bIns="47659" rtlCol="0" anchor="b"/>
          <a:lstStyle>
            <a:lvl1pPr algn="r">
              <a:defRPr sz="1300"/>
            </a:lvl1pPr>
          </a:lstStyle>
          <a:p>
            <a:fld id="{3225C305-A240-4BA2-B878-06B997EE20E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3078427" cy="511730"/>
          </a:xfrm>
          <a:prstGeom prst="rect">
            <a:avLst/>
          </a:prstGeom>
        </p:spPr>
        <p:txBody>
          <a:bodyPr vert="horz" lIns="95317" tIns="47659" rIns="95317" bIns="47659" rtlCol="0"/>
          <a:lstStyle>
            <a:lvl1pPr algn="l">
              <a:defRPr sz="1300"/>
            </a:lvl1pPr>
          </a:lstStyle>
          <a:p>
            <a:endParaRPr lang="en-US"/>
          </a:p>
        </p:txBody>
      </p:sp>
      <p:sp>
        <p:nvSpPr>
          <p:cNvPr id="3" name="Date Placeholder 2"/>
          <p:cNvSpPr>
            <a:spLocks noGrp="1"/>
          </p:cNvSpPr>
          <p:nvPr>
            <p:ph type="dt" idx="1"/>
          </p:nvPr>
        </p:nvSpPr>
        <p:spPr>
          <a:xfrm>
            <a:off x="4023995" y="5"/>
            <a:ext cx="3078427" cy="511730"/>
          </a:xfrm>
          <a:prstGeom prst="rect">
            <a:avLst/>
          </a:prstGeom>
        </p:spPr>
        <p:txBody>
          <a:bodyPr vert="horz" lIns="95317" tIns="47659" rIns="95317" bIns="47659" rtlCol="0"/>
          <a:lstStyle>
            <a:lvl1pPr algn="r">
              <a:defRPr sz="1300"/>
            </a:lvl1pPr>
          </a:lstStyle>
          <a:p>
            <a:fld id="{E29FD04E-555F-413E-830C-CDEC0276A141}" type="datetimeFigureOut">
              <a:rPr lang="en-US" smtClean="0"/>
              <a:pPr/>
              <a:t>11/16/2016</a:t>
            </a:fld>
            <a:endParaRPr lang="en-US"/>
          </a:p>
        </p:txBody>
      </p:sp>
      <p:sp>
        <p:nvSpPr>
          <p:cNvPr id="4" name="Slide Image Placeholder 3"/>
          <p:cNvSpPr>
            <a:spLocks noGrp="1" noRot="1" noChangeAspect="1"/>
          </p:cNvSpPr>
          <p:nvPr>
            <p:ph type="sldImg" idx="2"/>
          </p:nvPr>
        </p:nvSpPr>
        <p:spPr>
          <a:xfrm>
            <a:off x="992188" y="766763"/>
            <a:ext cx="5119687" cy="3840162"/>
          </a:xfrm>
          <a:prstGeom prst="rect">
            <a:avLst/>
          </a:prstGeom>
          <a:noFill/>
          <a:ln w="12700">
            <a:solidFill>
              <a:prstClr val="black"/>
            </a:solidFill>
          </a:ln>
        </p:spPr>
        <p:txBody>
          <a:bodyPr vert="horz" lIns="95317" tIns="47659" rIns="95317" bIns="47659" rtlCol="0" anchor="ctr"/>
          <a:lstStyle/>
          <a:p>
            <a:endParaRPr lang="en-US"/>
          </a:p>
        </p:txBody>
      </p:sp>
      <p:sp>
        <p:nvSpPr>
          <p:cNvPr id="5" name="Notes Placeholder 4"/>
          <p:cNvSpPr>
            <a:spLocks noGrp="1"/>
          </p:cNvSpPr>
          <p:nvPr>
            <p:ph type="body" sz="quarter" idx="3"/>
          </p:nvPr>
        </p:nvSpPr>
        <p:spPr>
          <a:xfrm>
            <a:off x="710408" y="4861443"/>
            <a:ext cx="5683250" cy="4605575"/>
          </a:xfrm>
          <a:prstGeom prst="rect">
            <a:avLst/>
          </a:prstGeom>
        </p:spPr>
        <p:txBody>
          <a:bodyPr vert="horz" lIns="95317" tIns="47659" rIns="95317" bIns="47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721110"/>
            <a:ext cx="3078427" cy="511730"/>
          </a:xfrm>
          <a:prstGeom prst="rect">
            <a:avLst/>
          </a:prstGeom>
        </p:spPr>
        <p:txBody>
          <a:bodyPr vert="horz" lIns="95317" tIns="47659" rIns="95317" bIns="47659" rtlCol="0" anchor="b"/>
          <a:lstStyle>
            <a:lvl1pPr algn="l">
              <a:defRPr sz="1300"/>
            </a:lvl1pPr>
          </a:lstStyle>
          <a:p>
            <a:endParaRPr lang="en-US"/>
          </a:p>
        </p:txBody>
      </p:sp>
      <p:sp>
        <p:nvSpPr>
          <p:cNvPr id="7" name="Slide Number Placeholder 6"/>
          <p:cNvSpPr>
            <a:spLocks noGrp="1"/>
          </p:cNvSpPr>
          <p:nvPr>
            <p:ph type="sldNum" sz="quarter" idx="5"/>
          </p:nvPr>
        </p:nvSpPr>
        <p:spPr>
          <a:xfrm>
            <a:off x="4023995" y="9721110"/>
            <a:ext cx="3078427" cy="511730"/>
          </a:xfrm>
          <a:prstGeom prst="rect">
            <a:avLst/>
          </a:prstGeom>
        </p:spPr>
        <p:txBody>
          <a:bodyPr vert="horz" lIns="95317" tIns="47659" rIns="95317" bIns="47659" rtlCol="0" anchor="b"/>
          <a:lstStyle>
            <a:lvl1pPr algn="r">
              <a:defRPr sz="1300"/>
            </a:lvl1pPr>
          </a:lstStyle>
          <a:p>
            <a:fld id="{39087590-5023-4362-B6ED-ED8967A37A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92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2948254-15AD-477A-8CB0-2A8CD0AAB341}" type="datetime4">
              <a:rPr lang="en-US" smtClean="0"/>
              <a:pPr/>
              <a:t>November 16, 2016</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effectLst>
                  <a:outerShdw blurRad="38100" dist="38100" dir="2700000" algn="tl">
                    <a:srgbClr val="000000">
                      <a:alpha val="43137"/>
                    </a:srgbClr>
                  </a:outerShdw>
                </a:effectLst>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9" name="Slide Number Placeholder 8"/>
          <p:cNvSpPr>
            <a:spLocks noGrp="1"/>
          </p:cNvSpPr>
          <p:nvPr>
            <p:ph type="sldNum" sz="quarter" idx="11"/>
          </p:nvPr>
        </p:nvSpPr>
        <p:spPr/>
        <p:txBody>
          <a:bodyPr/>
          <a:lstStyle/>
          <a:p>
            <a:pPr algn="ctr" eaLnBrk="1" latinLnBrk="0" hangingPunct="1"/>
            <a:fld id="{6294C92D-0306-4E69-9CD3-20855E849650}" type="slidenum">
              <a:rPr kumimoji="0" lang="en-US" smtClean="0"/>
              <a:pPr algn="ctr" eaLnBrk="1" latinLnBrk="0" hangingPunct="1"/>
              <a:t>‹#›</a:t>
            </a:fld>
            <a:endParaRPr kumimoji="0" lang="en-US" sz="1200" dirty="0">
              <a:solidFill>
                <a:schemeClr val="bg2">
                  <a:shade val="50000"/>
                </a:schemeClr>
              </a:solidFill>
              <a:effectLst/>
            </a:endParaRPr>
          </a:p>
        </p:txBody>
      </p:sp>
      <p:sp>
        <p:nvSpPr>
          <p:cNvPr id="10" name="Footer Placeholder 9"/>
          <p:cNvSpPr>
            <a:spLocks noGrp="1"/>
          </p:cNvSpPr>
          <p:nvPr>
            <p:ph type="ftr" sz="quarter" idx="12"/>
          </p:nvPr>
        </p:nvSpPr>
        <p:spPr/>
        <p:txBody>
          <a:bodyPr/>
          <a:lstStyle>
            <a:lvl1pPr algn="l">
              <a:defRPr b="0">
                <a:effectLst>
                  <a:outerShdw blurRad="38100" dist="38100" dir="2700000" algn="tl">
                    <a:srgbClr val="000000">
                      <a:alpha val="43137"/>
                    </a:srgbClr>
                  </a:outerShdw>
                </a:effectLst>
              </a:defRPr>
            </a:lvl1pPr>
          </a:lstStyle>
          <a:p>
            <a:r>
              <a:rPr lang="en-US" sz="1200" dirty="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7315200" y="6248403"/>
            <a:ext cx="1447800" cy="365125"/>
          </a:xfrm>
          <a:prstGeom prst="rect">
            <a:avLst/>
          </a:prstGeom>
        </p:spPr>
        <p:txBody>
          <a:bodyPr vert="horz" anchor="ctr" anchorCtr="0"/>
          <a:lstStyle>
            <a:lvl1pPr algn="l" eaLnBrk="1" latinLnBrk="0" hangingPunct="1">
              <a:defRPr kumimoji="0" sz="1400">
                <a:solidFill>
                  <a:schemeClr val="tx2"/>
                </a:solidFill>
              </a:defRPr>
            </a:lvl1pPr>
          </a:lstStyle>
          <a:p>
            <a:pPr algn="r" eaLnBrk="1" latinLnBrk="0" hangingPunct="1"/>
            <a:fld id="{5EA31109-D7A9-4BE6-BBE0-56D6B1ACA50B}"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3" name="Footer Placeholder 2"/>
          <p:cNvSpPr>
            <a:spLocks noGrp="1"/>
          </p:cNvSpPr>
          <p:nvPr>
            <p:ph type="ftr" sz="quarter" idx="3"/>
          </p:nvPr>
        </p:nvSpPr>
        <p:spPr>
          <a:xfrm>
            <a:off x="609601" y="6248209"/>
            <a:ext cx="6629399" cy="365125"/>
          </a:xfrm>
          <a:prstGeom prst="rect">
            <a:avLst/>
          </a:prstGeom>
        </p:spPr>
        <p:txBody>
          <a:bodyPr vert="horz" anchor="ctr"/>
          <a:lstStyle>
            <a:lvl1pPr algn="l" eaLnBrk="1" latinLnBrk="0" hangingPunct="1">
              <a:defRPr kumimoji="0" sz="1400">
                <a:solidFill>
                  <a:schemeClr val="tx2"/>
                </a:solidFill>
                <a:effectLst>
                  <a:outerShdw blurRad="38100" dist="38100" dir="2700000" algn="tl">
                    <a:srgbClr val="000000">
                      <a:alpha val="43137"/>
                    </a:srgbClr>
                  </a:outerShdw>
                </a:effectLst>
              </a:defRPr>
            </a:lvl1pPr>
          </a:lstStyle>
          <a:p>
            <a:r>
              <a:rPr lang="en-US" sz="1200" dirty="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6294C92D-0306-4E69-9CD3-20855E849650}" type="slidenum">
              <a:rPr kumimoji="0" lang="en-US" smtClean="0"/>
              <a:pPr algn="ctr" eaLnBrk="1" latinLnBrk="0" hangingPunct="1"/>
              <a:t>‹#›</a:t>
            </a:fld>
            <a:endParaRPr kumimoji="0" lang="en-US" sz="1200" dirty="0">
              <a:solidFill>
                <a:schemeClr val="bg2">
                  <a:shade val="50000"/>
                </a:schemeClr>
              </a:solidFill>
              <a:effectLst/>
            </a:endParaRPr>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Lst>
  <p:hf hdr="0"/>
  <p:txStyles>
    <p:titleStyle>
      <a:lvl1pPr algn="l" rtl="0" eaLnBrk="1" latinLnBrk="0" hangingPunct="1">
        <a:spcBef>
          <a:spcPct val="0"/>
        </a:spcBef>
        <a:buNone/>
        <a:defRPr kumimoji="0" sz="4400" b="0" kern="1200">
          <a:solidFill>
            <a:schemeClr val="tx2"/>
          </a:solidFill>
          <a:effectLst>
            <a:outerShdw blurRad="38100" dist="38100" dir="2700000" algn="tl">
              <a:srgbClr val="000000">
                <a:alpha val="43137"/>
              </a:srgbClr>
            </a:outerShdw>
          </a:effectLst>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3624" y="1371600"/>
            <a:ext cx="6781800" cy="4495800"/>
          </a:xfrm>
        </p:spPr>
        <p:txBody>
          <a:bodyPr>
            <a:normAutofit fontScale="90000"/>
          </a:bodyPr>
          <a:lstStyle/>
          <a:p>
            <a:pPr>
              <a:spcAft>
                <a:spcPts val="2400"/>
              </a:spcAft>
            </a:pPr>
            <a:r>
              <a:rPr lang="en-US" b="1" cap="none" dirty="0" smtClean="0"/>
              <a:t>ABET Accreditation Overview </a:t>
            </a:r>
            <a:br>
              <a:rPr lang="en-US" b="1" cap="none" dirty="0" smtClean="0"/>
            </a:br>
            <a:r>
              <a:rPr lang="en-US" sz="2700" b="1" cap="none" dirty="0" smtClean="0"/>
              <a:t>Definitions, Requirements, and Responsibilities</a:t>
            </a:r>
            <a:r>
              <a:rPr lang="en-US" sz="4000" b="1" cap="none" dirty="0" smtClean="0"/>
              <a:t/>
            </a:r>
            <a:br>
              <a:rPr lang="en-US" sz="4000" b="1" cap="none" dirty="0" smtClean="0"/>
            </a:br>
            <a:r>
              <a:rPr lang="en-US" sz="2200" b="1" cap="none" dirty="0" smtClean="0"/>
              <a:t/>
            </a:r>
            <a:br>
              <a:rPr lang="en-US" sz="2200" b="1" cap="none" dirty="0" smtClean="0"/>
            </a:br>
            <a:r>
              <a:rPr lang="en-US" sz="2200" dirty="0" smtClean="0"/>
              <a:t/>
            </a:r>
            <a:br>
              <a:rPr lang="en-US" sz="2200" dirty="0" smtClean="0"/>
            </a:br>
            <a:r>
              <a:rPr lang="en-US" sz="3800" b="1" i="1" dirty="0" smtClean="0"/>
              <a:t>D</a:t>
            </a:r>
            <a:r>
              <a:rPr lang="en-US" sz="3800" b="1" i="1" cap="none" dirty="0" smtClean="0"/>
              <a:t>r</a:t>
            </a:r>
            <a:r>
              <a:rPr lang="en-US" sz="3800" b="1" i="1" dirty="0" smtClean="0"/>
              <a:t>. M</a:t>
            </a:r>
            <a:r>
              <a:rPr lang="en-US" sz="3800" b="1" i="1" cap="none" dirty="0" smtClean="0"/>
              <a:t>omen</a:t>
            </a:r>
            <a:r>
              <a:rPr lang="en-US" sz="3800" b="1" i="1" dirty="0" smtClean="0"/>
              <a:t> S</a:t>
            </a:r>
            <a:r>
              <a:rPr lang="en-US" sz="3800" b="1" i="1" cap="none" dirty="0" smtClean="0"/>
              <a:t>ughayyer</a:t>
            </a:r>
            <a:br>
              <a:rPr lang="en-US" sz="3800" b="1" i="1" cap="none" dirty="0" smtClean="0"/>
            </a:br>
            <a:r>
              <a:rPr lang="en-US" sz="3100" cap="none" dirty="0" smtClean="0"/>
              <a:t>Palestine Polytechnic University</a:t>
            </a:r>
            <a:r>
              <a:rPr lang="en-US" sz="2700" dirty="0" smtClean="0"/>
              <a:t/>
            </a:r>
            <a:br>
              <a:rPr lang="en-US" sz="2700" dirty="0" smtClean="0"/>
            </a:br>
            <a:r>
              <a:rPr lang="en-US" sz="2200" dirty="0" smtClean="0"/>
              <a:t/>
            </a:r>
            <a:br>
              <a:rPr lang="en-US" sz="2200" dirty="0" smtClean="0"/>
            </a:br>
            <a:r>
              <a:rPr lang="en-US" sz="2200" dirty="0" smtClean="0"/>
              <a:t/>
            </a:r>
            <a:br>
              <a:rPr lang="en-US" sz="2200" dirty="0" smtClean="0"/>
            </a:br>
            <a:r>
              <a:rPr lang="en-US" sz="3200" b="1" i="1" u="sng" cap="none" dirty="0" smtClean="0"/>
              <a:t>Information Meeting </a:t>
            </a:r>
            <a:r>
              <a:rPr lang="en-US" sz="2000" dirty="0" smtClean="0"/>
              <a:t/>
            </a:r>
            <a:br>
              <a:rPr lang="en-US" sz="2000" dirty="0" smtClean="0"/>
            </a:br>
            <a:r>
              <a:rPr lang="en-US" sz="2700" dirty="0" smtClean="0"/>
              <a:t>C</a:t>
            </a:r>
            <a:r>
              <a:rPr lang="en-US" sz="2700" cap="none" dirty="0" smtClean="0"/>
              <a:t>ollege of Engineering, B516, November 1</a:t>
            </a:r>
            <a:r>
              <a:rPr lang="en-US" sz="2700" cap="none" baseline="30000" dirty="0" smtClean="0"/>
              <a:t>st</a:t>
            </a:r>
            <a:r>
              <a:rPr lang="en-US" sz="2700" cap="none" dirty="0" smtClean="0"/>
              <a:t>, </a:t>
            </a:r>
            <a:r>
              <a:rPr lang="en-US" sz="2700" dirty="0" smtClean="0"/>
              <a:t>2016</a:t>
            </a:r>
            <a:r>
              <a:rPr lang="en-US" sz="2200" dirty="0" smtClean="0"/>
              <a:t/>
            </a:r>
            <a:br>
              <a:rPr lang="en-US" sz="2200" dirty="0" smtClean="0"/>
            </a:br>
            <a:endParaRPr lang="en-US" sz="2200" dirty="0"/>
          </a:p>
        </p:txBody>
      </p:sp>
      <p:sp>
        <p:nvSpPr>
          <p:cNvPr id="3" name="Subtitle 2"/>
          <p:cNvSpPr>
            <a:spLocks noGrp="1"/>
          </p:cNvSpPr>
          <p:nvPr>
            <p:ph type="subTitle" idx="1"/>
          </p:nvPr>
        </p:nvSpPr>
        <p:spPr/>
        <p:txBody>
          <a:bodyPr>
            <a:normAutofit/>
          </a:bodyPr>
          <a:lstStyle/>
          <a:p>
            <a:r>
              <a:rPr lang="en-US" sz="2800" i="1" dirty="0" smtClean="0"/>
              <a:t>ABET Committee for Engineering Programs</a:t>
            </a:r>
            <a:endParaRPr lang="en-US" sz="2800" dirty="0" smtClean="0"/>
          </a:p>
        </p:txBody>
      </p:sp>
      <p:sp>
        <p:nvSpPr>
          <p:cNvPr id="4" name="Date Placeholder 3"/>
          <p:cNvSpPr>
            <a:spLocks noGrp="1"/>
          </p:cNvSpPr>
          <p:nvPr>
            <p:ph type="dt" sz="half" idx="10"/>
          </p:nvPr>
        </p:nvSpPr>
        <p:spPr/>
        <p:txBody>
          <a:bodyPr/>
          <a:lstStyle/>
          <a:p>
            <a:fld id="{9A71FEBD-B944-427C-9C17-139D4A8D07E1}" type="datetime4">
              <a:rPr lang="en-US" sz="1800" smtClean="0"/>
              <a:pPr/>
              <a:t>November 16, 2016</a:t>
            </a:fld>
            <a:endParaRPr lang="en-US" sz="1800" dirty="0"/>
          </a:p>
        </p:txBody>
      </p:sp>
      <p:sp>
        <p:nvSpPr>
          <p:cNvPr id="5" name="Slide Number Placeholder 4"/>
          <p:cNvSpPr>
            <a:spLocks noGrp="1"/>
          </p:cNvSpPr>
          <p:nvPr>
            <p:ph type="sldNum" sz="quarter" idx="4294967295"/>
          </p:nvPr>
        </p:nvSpPr>
        <p:spPr>
          <a:xfrm>
            <a:off x="8267700" y="28575"/>
            <a:ext cx="838200" cy="381000"/>
          </a:xfrm>
        </p:spPr>
        <p:txBody>
          <a:bodyPr/>
          <a:lstStyle/>
          <a:p>
            <a:fld id="{6294C92D-0306-4E69-9CD3-20855E849650}" type="slidenum">
              <a:rPr kumimoji="0" lang="en-US" smtClean="0"/>
              <a:pPr/>
              <a:t>1</a:t>
            </a:fld>
            <a:endParaRPr kumimoji="0"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C3. Program Outcomes (a-k)</a:t>
            </a:r>
            <a:endParaRPr lang="en-US" b="1" i="1" dirty="0"/>
          </a:p>
        </p:txBody>
      </p:sp>
      <p:sp>
        <p:nvSpPr>
          <p:cNvPr id="3" name="Content Placeholder 2"/>
          <p:cNvSpPr>
            <a:spLocks noGrp="1"/>
          </p:cNvSpPr>
          <p:nvPr>
            <p:ph sz="quarter" idx="1"/>
          </p:nvPr>
        </p:nvSpPr>
        <p:spPr>
          <a:xfrm>
            <a:off x="612648" y="1600200"/>
            <a:ext cx="8378952" cy="4724400"/>
          </a:xfrm>
        </p:spPr>
        <p:txBody>
          <a:bodyPr>
            <a:normAutofit fontScale="62500" lnSpcReduction="20000"/>
          </a:bodyPr>
          <a:lstStyle/>
          <a:p>
            <a:pPr marL="514350" indent="-514350">
              <a:buFont typeface="+mj-lt"/>
              <a:buAutoNum type="alphaLcParenR"/>
            </a:pPr>
            <a:r>
              <a:rPr lang="en-US" dirty="0" smtClean="0"/>
              <a:t>an ability to apply knowledge of mathematics, science, and engineering  </a:t>
            </a:r>
          </a:p>
          <a:p>
            <a:pPr marL="514350" indent="-514350">
              <a:buFont typeface="+mj-lt"/>
              <a:buAutoNum type="alphaLcParenR"/>
            </a:pPr>
            <a:r>
              <a:rPr lang="en-US" dirty="0" smtClean="0"/>
              <a:t>an ability to design and conduct experiments, as well as to analyze and interpret data  </a:t>
            </a:r>
          </a:p>
          <a:p>
            <a:pPr marL="514350" indent="-514350">
              <a:buFont typeface="+mj-lt"/>
              <a:buAutoNum type="alphaLcParenR"/>
            </a:pPr>
            <a:r>
              <a:rPr lang="en-US" dirty="0" smtClean="0"/>
              <a:t>an ability to design a system, component, or process to meet desired needs within realistic constraints such as economic, environmental, social, political, ethical, health and safety, manufacturability, and sustainability  </a:t>
            </a:r>
          </a:p>
          <a:p>
            <a:pPr marL="514350" indent="-514350">
              <a:buFont typeface="+mj-lt"/>
              <a:buAutoNum type="alphaLcParenR"/>
            </a:pPr>
            <a:r>
              <a:rPr lang="en-US" dirty="0" smtClean="0"/>
              <a:t>an ability to function on multidisciplinary teams  </a:t>
            </a:r>
          </a:p>
          <a:p>
            <a:pPr marL="514350" indent="-514350">
              <a:buFont typeface="+mj-lt"/>
              <a:buAutoNum type="alphaLcParenR"/>
            </a:pPr>
            <a:r>
              <a:rPr lang="en-US" dirty="0" smtClean="0"/>
              <a:t>an ability to identify, formulate, and solve engineering problems  </a:t>
            </a:r>
          </a:p>
          <a:p>
            <a:pPr marL="514350" indent="-514350">
              <a:buFont typeface="+mj-lt"/>
              <a:buAutoNum type="alphaLcParenR"/>
            </a:pPr>
            <a:r>
              <a:rPr lang="en-US" dirty="0" smtClean="0"/>
              <a:t>an understanding of professional and ethical responsibility  </a:t>
            </a:r>
          </a:p>
          <a:p>
            <a:pPr marL="514350" indent="-514350">
              <a:buFont typeface="+mj-lt"/>
              <a:buAutoNum type="alphaLcParenR"/>
            </a:pPr>
            <a:r>
              <a:rPr lang="en-US" dirty="0" smtClean="0"/>
              <a:t>an ability to communicate effectively  </a:t>
            </a:r>
          </a:p>
          <a:p>
            <a:pPr marL="514350" indent="-514350">
              <a:buFont typeface="+mj-lt"/>
              <a:buAutoNum type="alphaLcParenR"/>
            </a:pPr>
            <a:r>
              <a:rPr lang="en-US" dirty="0" smtClean="0"/>
              <a:t>the broad education necessary to understand the impact of engineering solutions in a global, economic, environmental, and societal context  </a:t>
            </a:r>
          </a:p>
          <a:p>
            <a:pPr marL="514350" indent="-514350">
              <a:buFont typeface="+mj-lt"/>
              <a:buAutoNum type="alphaLcParenR"/>
            </a:pPr>
            <a:r>
              <a:rPr lang="en-US" dirty="0" smtClean="0"/>
              <a:t>a recognition of the need for, and an ability to engage in life-long learning  </a:t>
            </a:r>
          </a:p>
          <a:p>
            <a:pPr marL="514350" indent="-514350">
              <a:buFont typeface="+mj-lt"/>
              <a:buAutoNum type="alphaLcParenR"/>
            </a:pPr>
            <a:r>
              <a:rPr lang="en-US" dirty="0" smtClean="0"/>
              <a:t>a knowledge of contemporary issues  </a:t>
            </a:r>
          </a:p>
          <a:p>
            <a:pPr marL="514350" indent="-514350">
              <a:buFont typeface="+mj-lt"/>
              <a:buAutoNum type="alphaLcParenR"/>
            </a:pPr>
            <a:r>
              <a:rPr lang="en-US" dirty="0" smtClean="0"/>
              <a:t>an ability to use the techniques, skills, and modern engineering tools necessary for engineering practice. </a:t>
            </a:r>
            <a:endParaRPr lang="en-US" dirty="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10</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531352" cy="990600"/>
          </a:xfrm>
        </p:spPr>
        <p:txBody>
          <a:bodyPr>
            <a:normAutofit fontScale="90000"/>
          </a:bodyPr>
          <a:lstStyle/>
          <a:p>
            <a:r>
              <a:rPr lang="en-US" b="1" i="1" dirty="0" smtClean="0"/>
              <a:t>C4. Continuous Improvement – Assessment</a:t>
            </a:r>
            <a:endParaRPr lang="en-US" b="1" i="1" dirty="0"/>
          </a:p>
        </p:txBody>
      </p:sp>
      <p:sp>
        <p:nvSpPr>
          <p:cNvPr id="3" name="Content Placeholder 2"/>
          <p:cNvSpPr>
            <a:spLocks noGrp="1"/>
          </p:cNvSpPr>
          <p:nvPr>
            <p:ph sz="quarter" idx="1"/>
          </p:nvPr>
        </p:nvSpPr>
        <p:spPr/>
        <p:txBody>
          <a:bodyPr>
            <a:noAutofit/>
          </a:bodyPr>
          <a:lstStyle/>
          <a:p>
            <a:r>
              <a:rPr lang="en-US" sz="2800" dirty="0" smtClean="0"/>
              <a:t>Program outcomes are abilities that students should possess by the time they graduate (</a:t>
            </a:r>
            <a:r>
              <a:rPr lang="en-US" sz="2800" b="1" i="1" u="sng" dirty="0" smtClean="0"/>
              <a:t>Graduation Exit</a:t>
            </a:r>
            <a:r>
              <a:rPr lang="en-US" sz="2800" dirty="0" smtClean="0"/>
              <a:t>).</a:t>
            </a:r>
          </a:p>
          <a:p>
            <a:r>
              <a:rPr lang="en-US" sz="2800" dirty="0" smtClean="0"/>
              <a:t>Programs must </a:t>
            </a:r>
          </a:p>
          <a:p>
            <a:pPr lvl="1"/>
            <a:r>
              <a:rPr lang="en-US" sz="2400" dirty="0" smtClean="0"/>
              <a:t>demonstrate that the graduates have outcomes a to k;</a:t>
            </a:r>
          </a:p>
          <a:p>
            <a:pPr lvl="1"/>
            <a:r>
              <a:rPr lang="en-US" sz="2400" dirty="0" smtClean="0"/>
              <a:t>have an assessment process with documented results;</a:t>
            </a:r>
          </a:p>
          <a:p>
            <a:pPr lvl="1"/>
            <a:r>
              <a:rPr lang="en-US" sz="2400" dirty="0" smtClean="0"/>
              <a:t>provide evidence that the outcomes are being measured;</a:t>
            </a:r>
          </a:p>
          <a:p>
            <a:pPr lvl="1"/>
            <a:r>
              <a:rPr lang="en-US" sz="2400" dirty="0" smtClean="0"/>
              <a:t>provide evidence that the results of the assessment process are applied to the further development and improvement of the program.</a:t>
            </a: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11</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normAutofit fontScale="90000"/>
          </a:bodyPr>
          <a:lstStyle/>
          <a:p>
            <a:r>
              <a:rPr lang="en-US" b="1" i="1" dirty="0" smtClean="0"/>
              <a:t>C5. Curriculum – Professional Component</a:t>
            </a:r>
            <a:endParaRPr lang="en-US" b="1" i="1" dirty="0"/>
          </a:p>
        </p:txBody>
      </p:sp>
      <p:sp>
        <p:nvSpPr>
          <p:cNvPr id="3" name="Content Placeholder 2"/>
          <p:cNvSpPr>
            <a:spLocks noGrp="1"/>
          </p:cNvSpPr>
          <p:nvPr>
            <p:ph sz="quarter" idx="1"/>
          </p:nvPr>
        </p:nvSpPr>
        <p:spPr>
          <a:xfrm>
            <a:off x="612648" y="1600200"/>
            <a:ext cx="8378952" cy="4495800"/>
          </a:xfrm>
        </p:spPr>
        <p:txBody>
          <a:bodyPr>
            <a:normAutofit fontScale="92500" lnSpcReduction="20000"/>
          </a:bodyPr>
          <a:lstStyle/>
          <a:p>
            <a:r>
              <a:rPr lang="en-US" dirty="0" smtClean="0"/>
              <a:t>Prepare enrolled students for professional practice through curriculum to develop a major design experience</a:t>
            </a:r>
          </a:p>
          <a:p>
            <a:r>
              <a:rPr lang="en-US" dirty="0" smtClean="0"/>
              <a:t>Base on knowledge and skills from earlier work</a:t>
            </a:r>
          </a:p>
          <a:p>
            <a:r>
              <a:rPr lang="en-US" dirty="0" smtClean="0"/>
              <a:t>Incorporating engineering standards and multiple realistic constraints</a:t>
            </a:r>
          </a:p>
          <a:p>
            <a:endParaRPr lang="en-US" dirty="0" smtClean="0"/>
          </a:p>
          <a:p>
            <a:r>
              <a:rPr lang="en-US" dirty="0" smtClean="0"/>
              <a:t>Two semesters (32 hours) of math and basic sciences</a:t>
            </a:r>
          </a:p>
          <a:p>
            <a:r>
              <a:rPr lang="en-US" dirty="0" smtClean="0"/>
              <a:t>Three semesters (48 hours) of engineering topics</a:t>
            </a:r>
          </a:p>
          <a:p>
            <a:r>
              <a:rPr lang="en-US" dirty="0" smtClean="0"/>
              <a:t>General education component</a:t>
            </a:r>
          </a:p>
          <a:p>
            <a:endParaRPr lang="en-US" dirty="0" smtClean="0"/>
          </a:p>
          <a:p>
            <a:r>
              <a:rPr lang="en-US" b="1" i="1" dirty="0" smtClean="0">
                <a:solidFill>
                  <a:srgbClr val="FF0000"/>
                </a:solidFill>
              </a:rPr>
              <a:t>PPU programs need to go out of the box … !!</a:t>
            </a:r>
            <a:endParaRPr lang="en-US" b="1" i="1" dirty="0">
              <a:solidFill>
                <a:srgbClr val="FF0000"/>
              </a:solidFill>
            </a:endParaRP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12</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C6. Faculty</a:t>
            </a:r>
            <a:endParaRPr lang="en-US" b="1" i="1" dirty="0"/>
          </a:p>
        </p:txBody>
      </p:sp>
      <p:sp>
        <p:nvSpPr>
          <p:cNvPr id="3" name="Content Placeholder 2"/>
          <p:cNvSpPr>
            <a:spLocks noGrp="1"/>
          </p:cNvSpPr>
          <p:nvPr>
            <p:ph sz="quarter" idx="1"/>
          </p:nvPr>
        </p:nvSpPr>
        <p:spPr>
          <a:xfrm>
            <a:off x="612648" y="1600200"/>
            <a:ext cx="8378952" cy="4495800"/>
          </a:xfrm>
        </p:spPr>
        <p:txBody>
          <a:bodyPr>
            <a:normAutofit fontScale="92500" lnSpcReduction="10000"/>
          </a:bodyPr>
          <a:lstStyle/>
          <a:p>
            <a:r>
              <a:rPr lang="en-US" dirty="0" smtClean="0"/>
              <a:t>Faculty should ensure proper guidance of the program and its evaluation, development and improvement.</a:t>
            </a:r>
          </a:p>
          <a:p>
            <a:endParaRPr lang="en-US" dirty="0" smtClean="0"/>
          </a:p>
          <a:p>
            <a:r>
              <a:rPr lang="en-US" dirty="0" smtClean="0"/>
              <a:t>Faculty should be of sufficient number and competencies:</a:t>
            </a:r>
          </a:p>
          <a:p>
            <a:pPr lvl="1"/>
            <a:r>
              <a:rPr lang="en-US" dirty="0" smtClean="0"/>
              <a:t>to cover all curricular areas;</a:t>
            </a:r>
          </a:p>
          <a:p>
            <a:pPr lvl="1"/>
            <a:r>
              <a:rPr lang="en-US" dirty="0" smtClean="0"/>
              <a:t>to accommodate adequate levels of student-faculty interaction;</a:t>
            </a:r>
          </a:p>
          <a:p>
            <a:pPr lvl="1"/>
            <a:r>
              <a:rPr lang="en-US" dirty="0" smtClean="0"/>
              <a:t>for students advising and counseling about:</a:t>
            </a:r>
          </a:p>
          <a:p>
            <a:pPr lvl="2"/>
            <a:r>
              <a:rPr lang="en-US" dirty="0" smtClean="0"/>
              <a:t>service activities</a:t>
            </a:r>
          </a:p>
          <a:p>
            <a:pPr lvl="2"/>
            <a:r>
              <a:rPr lang="en-US" dirty="0" smtClean="0"/>
              <a:t>professional development</a:t>
            </a:r>
          </a:p>
          <a:p>
            <a:pPr lvl="2"/>
            <a:r>
              <a:rPr lang="en-US" dirty="0" smtClean="0"/>
              <a:t>interactions with industrial and employers</a:t>
            </a: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13</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dirty="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C7. Facilities</a:t>
            </a:r>
            <a:endParaRPr lang="en-US" b="1" i="1" dirty="0"/>
          </a:p>
        </p:txBody>
      </p:sp>
      <p:sp>
        <p:nvSpPr>
          <p:cNvPr id="3" name="Content Placeholder 2"/>
          <p:cNvSpPr>
            <a:spLocks noGrp="1"/>
          </p:cNvSpPr>
          <p:nvPr>
            <p:ph sz="quarter" idx="1"/>
          </p:nvPr>
        </p:nvSpPr>
        <p:spPr/>
        <p:txBody>
          <a:bodyPr>
            <a:normAutofit fontScale="77500" lnSpcReduction="20000"/>
          </a:bodyPr>
          <a:lstStyle/>
          <a:p>
            <a:r>
              <a:rPr lang="en-US" dirty="0" smtClean="0"/>
              <a:t>Facilities must be adequate to accomplish program objectives and provide a suitable atmosphere for teaching-learning activities, which should include:</a:t>
            </a:r>
          </a:p>
          <a:p>
            <a:pPr lvl="1"/>
            <a:r>
              <a:rPr lang="en-US" dirty="0" smtClean="0"/>
              <a:t>Classrooms for lecturing </a:t>
            </a:r>
          </a:p>
          <a:p>
            <a:pPr lvl="1"/>
            <a:r>
              <a:rPr lang="en-US" dirty="0" smtClean="0"/>
              <a:t>Classrooms with multimedia equipments</a:t>
            </a:r>
          </a:p>
          <a:p>
            <a:pPr lvl="1"/>
            <a:r>
              <a:rPr lang="en-US" dirty="0" smtClean="0"/>
              <a:t>Laboratories with safe working environment  </a:t>
            </a:r>
          </a:p>
          <a:p>
            <a:pPr lvl="1"/>
            <a:r>
              <a:rPr lang="en-US" dirty="0" smtClean="0"/>
              <a:t>Equipment and Tools to support content</a:t>
            </a:r>
          </a:p>
          <a:p>
            <a:pPr lvl="1"/>
            <a:r>
              <a:rPr lang="en-US" dirty="0" smtClean="0"/>
              <a:t>Computing and Information</a:t>
            </a:r>
          </a:p>
          <a:p>
            <a:pPr lvl="1"/>
            <a:r>
              <a:rPr lang="en-US" dirty="0" smtClean="0"/>
              <a:t>Infrastructure for students and faculty activities</a:t>
            </a:r>
          </a:p>
          <a:p>
            <a:pPr lvl="1"/>
            <a:r>
              <a:rPr lang="en-US" dirty="0" smtClean="0"/>
              <a:t>Certified Technicians and qualified operators</a:t>
            </a:r>
          </a:p>
          <a:p>
            <a:r>
              <a:rPr lang="en-US" dirty="0" smtClean="0"/>
              <a:t>Provide opportunities to learn the use of modern engineering tools</a:t>
            </a:r>
          </a:p>
          <a:p>
            <a:pPr lvl="1"/>
            <a:endParaRPr lang="en-US" dirty="0" smtClean="0"/>
          </a:p>
          <a:p>
            <a:r>
              <a:rPr lang="en-US" dirty="0" smtClean="0"/>
              <a:t>Infrastructure to support scholarly activities of the students and faculty and the educational objectives of the program.</a:t>
            </a: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14</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C8. Institutional Support</a:t>
            </a:r>
            <a:endParaRPr lang="en-US" b="1" i="1" dirty="0"/>
          </a:p>
        </p:txBody>
      </p:sp>
      <p:sp>
        <p:nvSpPr>
          <p:cNvPr id="3" name="Content Placeholder 2"/>
          <p:cNvSpPr>
            <a:spLocks noGrp="1"/>
          </p:cNvSpPr>
          <p:nvPr>
            <p:ph sz="quarter" idx="1"/>
          </p:nvPr>
        </p:nvSpPr>
        <p:spPr>
          <a:xfrm>
            <a:off x="612648" y="1600200"/>
            <a:ext cx="8302752" cy="4495800"/>
          </a:xfrm>
        </p:spPr>
        <p:txBody>
          <a:bodyPr>
            <a:normAutofit fontScale="85000" lnSpcReduction="20000"/>
          </a:bodyPr>
          <a:lstStyle/>
          <a:p>
            <a:r>
              <a:rPr lang="en-US" dirty="0" smtClean="0"/>
              <a:t>PPU financial resources and constructive leadership must be adequate to assure quality and continuity of the program.</a:t>
            </a:r>
          </a:p>
          <a:p>
            <a:endParaRPr lang="en-US" dirty="0" smtClean="0"/>
          </a:p>
          <a:p>
            <a:r>
              <a:rPr lang="en-US" dirty="0" smtClean="0"/>
              <a:t>PPU should attract and retain well-qualified and professional faculty.</a:t>
            </a:r>
          </a:p>
          <a:p>
            <a:endParaRPr lang="en-US" dirty="0" smtClean="0"/>
          </a:p>
          <a:p>
            <a:r>
              <a:rPr lang="en-US" dirty="0" smtClean="0"/>
              <a:t>PPU should put in place resource to acquire, maintain and operate equipment and facilities.</a:t>
            </a:r>
          </a:p>
          <a:p>
            <a:endParaRPr lang="en-US" dirty="0" smtClean="0"/>
          </a:p>
          <a:p>
            <a:r>
              <a:rPr lang="en-US" dirty="0" smtClean="0"/>
              <a:t>PPU should provide adequate support administrative staff.</a:t>
            </a:r>
          </a:p>
          <a:p>
            <a:endParaRPr lang="en-US" dirty="0" smtClean="0"/>
          </a:p>
          <a:p>
            <a:r>
              <a:rPr lang="en-US" dirty="0" smtClean="0"/>
              <a:t>PPU should ensure support for quality improvement efforts.</a:t>
            </a: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15</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dirty="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Program Criteria</a:t>
            </a:r>
            <a:endParaRPr lang="en-US" b="1" i="1" dirty="0"/>
          </a:p>
        </p:txBody>
      </p:sp>
      <p:sp>
        <p:nvSpPr>
          <p:cNvPr id="3" name="Content Placeholder 2"/>
          <p:cNvSpPr>
            <a:spLocks noGrp="1"/>
          </p:cNvSpPr>
          <p:nvPr>
            <p:ph sz="quarter" idx="1"/>
          </p:nvPr>
        </p:nvSpPr>
        <p:spPr/>
        <p:txBody>
          <a:bodyPr>
            <a:normAutofit/>
          </a:bodyPr>
          <a:lstStyle/>
          <a:p>
            <a:r>
              <a:rPr lang="en-US" dirty="0" smtClean="0"/>
              <a:t>Depending on the program that may also have:</a:t>
            </a:r>
          </a:p>
          <a:p>
            <a:pPr lvl="1"/>
            <a:r>
              <a:rPr lang="en-US" dirty="0" smtClean="0"/>
              <a:t>Special structure or type criteria</a:t>
            </a:r>
          </a:p>
          <a:p>
            <a:pPr lvl="1"/>
            <a:r>
              <a:rPr lang="en-US" dirty="0" smtClean="0"/>
              <a:t>Special educational objectives</a:t>
            </a:r>
          </a:p>
          <a:p>
            <a:pPr lvl="1"/>
            <a:r>
              <a:rPr lang="en-US" dirty="0" smtClean="0"/>
              <a:t>Special outcomes</a:t>
            </a:r>
          </a:p>
          <a:p>
            <a:pPr lvl="1"/>
            <a:endParaRPr lang="en-US" dirty="0" smtClean="0"/>
          </a:p>
          <a:p>
            <a:r>
              <a:rPr lang="en-US" dirty="0" smtClean="0"/>
              <a:t>Example:</a:t>
            </a:r>
          </a:p>
          <a:p>
            <a:pPr lvl="1"/>
            <a:r>
              <a:rPr lang="en-US" dirty="0" smtClean="0"/>
              <a:t>Mechanical Engineering – Automotive Branch</a:t>
            </a:r>
          </a:p>
          <a:p>
            <a:pPr lvl="1"/>
            <a:r>
              <a:rPr lang="en-US" dirty="0" smtClean="0"/>
              <a:t>May have additional program criteria and outcomes in addition to </a:t>
            </a:r>
            <a:r>
              <a:rPr lang="en-US" b="1" i="1" u="sng" dirty="0" smtClean="0"/>
              <a:t>a-k</a:t>
            </a:r>
            <a:r>
              <a:rPr lang="en-US" dirty="0" smtClean="0"/>
              <a:t> ILOs.</a:t>
            </a:r>
            <a:endParaRPr lang="en-US" b="1" i="1" u="sng" dirty="0" smtClean="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16</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What ABET reviewer is looking for?</a:t>
            </a:r>
            <a:endParaRPr lang="en-US" dirty="0"/>
          </a:p>
        </p:txBody>
      </p:sp>
      <p:sp>
        <p:nvSpPr>
          <p:cNvPr id="3" name="Content Placeholder 2"/>
          <p:cNvSpPr>
            <a:spLocks noGrp="1"/>
          </p:cNvSpPr>
          <p:nvPr>
            <p:ph sz="quarter" idx="1"/>
          </p:nvPr>
        </p:nvSpPr>
        <p:spPr>
          <a:xfrm>
            <a:off x="612648" y="1600200"/>
            <a:ext cx="8302752" cy="4495800"/>
          </a:xfrm>
        </p:spPr>
        <p:txBody>
          <a:bodyPr/>
          <a:lstStyle/>
          <a:p>
            <a:r>
              <a:rPr lang="en-US" sz="2000" dirty="0" smtClean="0"/>
              <a:t>Comprehensive review of the program:</a:t>
            </a:r>
          </a:p>
          <a:p>
            <a:pPr lvl="1"/>
            <a:r>
              <a:rPr lang="en-US" sz="2000" dirty="0" smtClean="0"/>
              <a:t>He will examine all aspects to judge compliance with criteria and policies, which assists in recognizing strong and weak points.</a:t>
            </a:r>
          </a:p>
          <a:p>
            <a:r>
              <a:rPr lang="en-US" sz="2000" dirty="0" smtClean="0"/>
              <a:t>To accomplish the review, the reviewer will:</a:t>
            </a:r>
          </a:p>
          <a:p>
            <a:pPr lvl="1"/>
            <a:r>
              <a:rPr lang="en-US" sz="2000" dirty="0" smtClean="0"/>
              <a:t>Interview faculty, students, administrators, and staff to obtain an understanding of program compliance with criteria, policies and specific issues that arise from the Self-Study Report and from the on-site review.</a:t>
            </a:r>
          </a:p>
          <a:p>
            <a:pPr lvl="1"/>
            <a:r>
              <a:rPr lang="en-US" sz="2000" dirty="0" smtClean="0"/>
              <a:t>Examine the following:</a:t>
            </a:r>
          </a:p>
          <a:p>
            <a:pPr lvl="2"/>
            <a:r>
              <a:rPr lang="en-US" sz="1800" b="1" dirty="0" smtClean="0"/>
              <a:t>Facilities</a:t>
            </a:r>
            <a:r>
              <a:rPr lang="en-US" sz="1800" dirty="0" smtClean="0"/>
              <a:t> - To assure the instructional and learning environments are adequate and safe for the intended purposes.</a:t>
            </a:r>
          </a:p>
          <a:p>
            <a:pPr lvl="2"/>
            <a:r>
              <a:rPr lang="en-US" sz="1800" b="1" dirty="0" smtClean="0"/>
              <a:t>Materials</a:t>
            </a:r>
            <a:r>
              <a:rPr lang="en-US" sz="1800" dirty="0" smtClean="0"/>
              <a:t> - Evaluators will review samples of displayed course materials including course syllabi, textbooks, example assignments and exams, and examples of student work, typically ranging from excellent through poor.</a:t>
            </a:r>
            <a:endParaRPr lang="en-US" dirty="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17</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What the reviewer is looking for?</a:t>
            </a:r>
            <a:endParaRPr lang="en-US" dirty="0"/>
          </a:p>
        </p:txBody>
      </p:sp>
      <p:sp>
        <p:nvSpPr>
          <p:cNvPr id="3" name="Content Placeholder 2"/>
          <p:cNvSpPr>
            <a:spLocks noGrp="1"/>
          </p:cNvSpPr>
          <p:nvPr>
            <p:ph sz="quarter" idx="1"/>
          </p:nvPr>
        </p:nvSpPr>
        <p:spPr>
          <a:xfrm>
            <a:off x="612648" y="1676400"/>
            <a:ext cx="8378952" cy="4495800"/>
          </a:xfrm>
        </p:spPr>
        <p:txBody>
          <a:bodyPr>
            <a:normAutofit fontScale="85000" lnSpcReduction="20000"/>
          </a:bodyPr>
          <a:lstStyle/>
          <a:p>
            <a:pPr lvl="1"/>
            <a:r>
              <a:rPr lang="en-US" dirty="0" smtClean="0"/>
              <a:t>Examine the following (</a:t>
            </a:r>
            <a:r>
              <a:rPr lang="en-US" i="1" dirty="0" smtClean="0"/>
              <a:t>continue …</a:t>
            </a:r>
            <a:r>
              <a:rPr lang="en-US" dirty="0" smtClean="0"/>
              <a:t>):</a:t>
            </a:r>
          </a:p>
          <a:p>
            <a:pPr lvl="2"/>
            <a:r>
              <a:rPr lang="en-US" b="1" dirty="0" smtClean="0"/>
              <a:t>Evidence</a:t>
            </a:r>
            <a:r>
              <a:rPr lang="en-US" dirty="0" smtClean="0"/>
              <a:t> that the program educational objectives stated for each program are based on the needs of the stated program constituencies.</a:t>
            </a:r>
          </a:p>
          <a:p>
            <a:pPr lvl="2"/>
            <a:r>
              <a:rPr lang="en-US" b="1" dirty="0" smtClean="0"/>
              <a:t>Evidence</a:t>
            </a:r>
            <a:r>
              <a:rPr lang="en-US" dirty="0" smtClean="0"/>
              <a:t> of a documented, systematically utilized, and effective process, involving constituents, for periodic review of the program educational objectives stated for each program.</a:t>
            </a:r>
          </a:p>
          <a:p>
            <a:pPr lvl="2"/>
            <a:r>
              <a:rPr lang="en-US" b="1" dirty="0" smtClean="0"/>
              <a:t>Evidence</a:t>
            </a:r>
            <a:r>
              <a:rPr lang="en-US" dirty="0" smtClean="0"/>
              <a:t> of the assessment, evaluation, and attainment of student outcomes for each program.</a:t>
            </a:r>
          </a:p>
          <a:p>
            <a:pPr lvl="2"/>
            <a:r>
              <a:rPr lang="en-US" b="1" dirty="0" smtClean="0"/>
              <a:t>Evidence</a:t>
            </a:r>
            <a:r>
              <a:rPr lang="en-US" dirty="0" smtClean="0"/>
              <a:t> of actions taken to improve the program.</a:t>
            </a:r>
          </a:p>
          <a:p>
            <a:pPr lvl="2"/>
            <a:r>
              <a:rPr lang="en-US" b="1" dirty="0" smtClean="0"/>
              <a:t>Student</a:t>
            </a:r>
            <a:r>
              <a:rPr lang="en-US" dirty="0" smtClean="0"/>
              <a:t> support services to confirm adequacy of services appropriate to the institution’s mission and the program’s educational objectives and student outcomes.</a:t>
            </a:r>
          </a:p>
          <a:p>
            <a:pPr lvl="2"/>
            <a:r>
              <a:rPr lang="en-US" b="1" dirty="0" smtClean="0"/>
              <a:t>The process </a:t>
            </a:r>
            <a:r>
              <a:rPr lang="en-US" dirty="0" smtClean="0"/>
              <a:t>for certifying completion of the program and awarding of the degree, including visits with persons responsible to ascertain that the process works as reported.</a:t>
            </a:r>
            <a:endParaRPr lang="en-US" dirty="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18</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Work Responsibilities</a:t>
            </a:r>
            <a:endParaRPr lang="en-US" dirty="0"/>
          </a:p>
        </p:txBody>
      </p:sp>
      <p:sp>
        <p:nvSpPr>
          <p:cNvPr id="3" name="Content Placeholder 2"/>
          <p:cNvSpPr>
            <a:spLocks noGrp="1"/>
          </p:cNvSpPr>
          <p:nvPr>
            <p:ph sz="quarter" idx="1"/>
          </p:nvPr>
        </p:nvSpPr>
        <p:spPr>
          <a:xfrm>
            <a:off x="612648" y="1509932"/>
            <a:ext cx="8153400" cy="4953000"/>
          </a:xfrm>
        </p:spPr>
        <p:txBody>
          <a:bodyPr>
            <a:normAutofit fontScale="47500" lnSpcReduction="20000"/>
          </a:bodyPr>
          <a:lstStyle/>
          <a:p>
            <a:r>
              <a:rPr lang="en-US" dirty="0" smtClean="0"/>
              <a:t>University Administrative Deanships/Departments </a:t>
            </a:r>
          </a:p>
          <a:p>
            <a:pPr lvl="1"/>
            <a:r>
              <a:rPr lang="en-US" dirty="0" smtClean="0"/>
              <a:t>Provide resources and leadership required for program quality and continuity by involving: </a:t>
            </a:r>
          </a:p>
          <a:p>
            <a:pPr lvl="2"/>
            <a:r>
              <a:rPr lang="en-US" dirty="0" smtClean="0"/>
              <a:t>Registration Deanship </a:t>
            </a:r>
          </a:p>
          <a:p>
            <a:pPr lvl="2"/>
            <a:r>
              <a:rPr lang="en-US" dirty="0" smtClean="0"/>
              <a:t>Student Affaire Deanship </a:t>
            </a:r>
          </a:p>
          <a:p>
            <a:pPr lvl="2"/>
            <a:r>
              <a:rPr lang="en-US" dirty="0" smtClean="0"/>
              <a:t>Computer Center</a:t>
            </a:r>
          </a:p>
          <a:p>
            <a:pPr lvl="2"/>
            <a:r>
              <a:rPr lang="en-US" dirty="0" smtClean="0"/>
              <a:t>Human Resources</a:t>
            </a:r>
          </a:p>
          <a:p>
            <a:pPr lvl="2"/>
            <a:r>
              <a:rPr lang="en-US" dirty="0" smtClean="0"/>
              <a:t>Financial Department</a:t>
            </a:r>
          </a:p>
          <a:p>
            <a:pPr lvl="2"/>
            <a:r>
              <a:rPr lang="en-US" dirty="0" smtClean="0"/>
              <a:t>Alumni and advisory boards</a:t>
            </a:r>
          </a:p>
          <a:p>
            <a:r>
              <a:rPr lang="en-US" dirty="0" smtClean="0"/>
              <a:t>College Deanship</a:t>
            </a:r>
          </a:p>
          <a:p>
            <a:pPr lvl="1"/>
            <a:r>
              <a:rPr lang="en-US" dirty="0" smtClean="0"/>
              <a:t>Provide support, data, policies etc.</a:t>
            </a:r>
          </a:p>
          <a:p>
            <a:pPr lvl="1"/>
            <a:r>
              <a:rPr lang="en-US" dirty="0" smtClean="0"/>
              <a:t>Develop College review and improvement process</a:t>
            </a:r>
          </a:p>
          <a:p>
            <a:r>
              <a:rPr lang="en-US" dirty="0" smtClean="0"/>
              <a:t>Department </a:t>
            </a:r>
          </a:p>
          <a:p>
            <a:pPr lvl="1"/>
            <a:r>
              <a:rPr lang="en-US" dirty="0" smtClean="0"/>
              <a:t>Evaluate all assessment input</a:t>
            </a:r>
          </a:p>
          <a:p>
            <a:pPr lvl="2"/>
            <a:r>
              <a:rPr lang="en-US" dirty="0" smtClean="0"/>
              <a:t>Initiate corrective action</a:t>
            </a:r>
          </a:p>
          <a:p>
            <a:pPr lvl="2"/>
            <a:r>
              <a:rPr lang="en-US" dirty="0" smtClean="0"/>
              <a:t>Distribute to committees </a:t>
            </a:r>
          </a:p>
          <a:p>
            <a:pPr lvl="1"/>
            <a:r>
              <a:rPr lang="en-US" dirty="0" smtClean="0"/>
              <a:t>File an annual report</a:t>
            </a:r>
          </a:p>
          <a:p>
            <a:r>
              <a:rPr lang="en-US" dirty="0" smtClean="0"/>
              <a:t>Program Faculty: Teachers and technician involved</a:t>
            </a:r>
          </a:p>
          <a:p>
            <a:pPr lvl="1"/>
            <a:r>
              <a:rPr lang="en-US" dirty="0" smtClean="0"/>
              <a:t>Course objectives, control curriculum</a:t>
            </a:r>
          </a:p>
          <a:p>
            <a:r>
              <a:rPr lang="en-US" dirty="0" smtClean="0"/>
              <a:t>Program ABET Committee</a:t>
            </a:r>
          </a:p>
          <a:p>
            <a:pPr lvl="1"/>
            <a:r>
              <a:rPr lang="en-US" dirty="0" smtClean="0"/>
              <a:t>Input data, corrective action</a:t>
            </a:r>
          </a:p>
          <a:p>
            <a:r>
              <a:rPr lang="en-US" dirty="0" smtClean="0"/>
              <a:t>College ABET Committee</a:t>
            </a:r>
          </a:p>
          <a:p>
            <a:pPr lvl="1"/>
            <a:r>
              <a:rPr lang="en-US" dirty="0" smtClean="0"/>
              <a:t>Provide Guidance, information, forms, training, etc.</a:t>
            </a:r>
            <a:endParaRPr lang="en-US" dirty="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19</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What is ABET?</a:t>
            </a:r>
            <a:endParaRPr lang="en-US" b="1" i="1" dirty="0"/>
          </a:p>
        </p:txBody>
      </p:sp>
      <p:sp>
        <p:nvSpPr>
          <p:cNvPr id="3" name="Content Placeholder 2"/>
          <p:cNvSpPr>
            <a:spLocks noGrp="1"/>
          </p:cNvSpPr>
          <p:nvPr>
            <p:ph sz="quarter" idx="1"/>
          </p:nvPr>
        </p:nvSpPr>
        <p:spPr/>
        <p:txBody>
          <a:bodyPr>
            <a:normAutofit fontScale="77500" lnSpcReduction="20000"/>
          </a:bodyPr>
          <a:lstStyle/>
          <a:p>
            <a:r>
              <a:rPr lang="en-US" b="1" u="sng" dirty="0" smtClean="0"/>
              <a:t>ABET</a:t>
            </a:r>
            <a:r>
              <a:rPr lang="en-US" dirty="0" smtClean="0"/>
              <a:t> – </a:t>
            </a:r>
            <a:r>
              <a:rPr lang="en-US" b="1" u="sng" dirty="0" smtClean="0">
                <a:solidFill>
                  <a:srgbClr val="FF0000"/>
                </a:solidFill>
              </a:rPr>
              <a:t>A</a:t>
            </a:r>
            <a:r>
              <a:rPr lang="en-US" dirty="0" smtClean="0"/>
              <a:t>ccreditation </a:t>
            </a:r>
            <a:r>
              <a:rPr lang="en-US" b="1" u="sng" dirty="0" smtClean="0">
                <a:solidFill>
                  <a:srgbClr val="FF0000"/>
                </a:solidFill>
              </a:rPr>
              <a:t>B</a:t>
            </a:r>
            <a:r>
              <a:rPr lang="en-US" dirty="0" smtClean="0"/>
              <a:t>oard for </a:t>
            </a:r>
            <a:r>
              <a:rPr lang="en-US" b="1" u="sng" dirty="0" smtClean="0">
                <a:solidFill>
                  <a:srgbClr val="FF0000"/>
                </a:solidFill>
              </a:rPr>
              <a:t>E</a:t>
            </a:r>
            <a:r>
              <a:rPr lang="en-US" dirty="0" smtClean="0"/>
              <a:t>ngineering and </a:t>
            </a:r>
            <a:r>
              <a:rPr lang="en-US" b="1" u="sng" dirty="0" smtClean="0">
                <a:solidFill>
                  <a:srgbClr val="FF0000"/>
                </a:solidFill>
              </a:rPr>
              <a:t>T</a:t>
            </a:r>
            <a:r>
              <a:rPr lang="en-US" dirty="0" smtClean="0"/>
              <a:t>echnology</a:t>
            </a:r>
          </a:p>
          <a:p>
            <a:endParaRPr lang="en-US" dirty="0" smtClean="0"/>
          </a:p>
          <a:p>
            <a:r>
              <a:rPr lang="en-US" dirty="0" smtClean="0"/>
              <a:t>It is an organization responsible for monitoring, evaluating, and certifying the quality of engineering, engineering technology, computing, and applied science education in the United States and internationally.</a:t>
            </a:r>
          </a:p>
          <a:p>
            <a:endParaRPr lang="en-US" dirty="0" smtClean="0"/>
          </a:p>
          <a:p>
            <a:r>
              <a:rPr lang="en-US" dirty="0" smtClean="0"/>
              <a:t>It is a federation of leading professional and technical societies representing large number of practicing professionals is indicated fields, such as:</a:t>
            </a:r>
          </a:p>
          <a:p>
            <a:pPr lvl="1"/>
            <a:r>
              <a:rPr lang="en-US" dirty="0" smtClean="0"/>
              <a:t>ASEE – American Society of Engineering Educations</a:t>
            </a:r>
          </a:p>
          <a:p>
            <a:pPr lvl="1"/>
            <a:r>
              <a:rPr lang="en-US" dirty="0" smtClean="0"/>
              <a:t>ASME – American Society of Mechanical Engineering</a:t>
            </a:r>
          </a:p>
          <a:p>
            <a:pPr lvl="1"/>
            <a:r>
              <a:rPr lang="en-US" dirty="0" smtClean="0"/>
              <a:t>IEEE – Institute of Electrical and Electronic Engineering</a:t>
            </a:r>
          </a:p>
          <a:p>
            <a:pPr lvl="1"/>
            <a:r>
              <a:rPr lang="en-US" dirty="0" smtClean="0"/>
              <a:t>BMES – Biomedical Engineering Society</a:t>
            </a: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2</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87264" cy="990600"/>
          </a:xfrm>
        </p:spPr>
        <p:txBody>
          <a:bodyPr>
            <a:normAutofit fontScale="90000"/>
          </a:bodyPr>
          <a:lstStyle/>
          <a:p>
            <a:r>
              <a:rPr lang="en-US" b="1" i="1" dirty="0" smtClean="0"/>
              <a:t>What is to be done and who is responsible?</a:t>
            </a:r>
            <a:endParaRPr lang="en-US" dirty="0"/>
          </a:p>
        </p:txBody>
      </p:sp>
      <p:graphicFrame>
        <p:nvGraphicFramePr>
          <p:cNvPr id="7" name="Content Placeholder 6"/>
          <p:cNvGraphicFramePr>
            <a:graphicFrameLocks noGrp="1"/>
          </p:cNvGraphicFramePr>
          <p:nvPr>
            <p:ph sz="quarter" idx="1"/>
          </p:nvPr>
        </p:nvGraphicFramePr>
        <p:xfrm>
          <a:off x="304799" y="1600200"/>
          <a:ext cx="8531716" cy="4668520"/>
        </p:xfrm>
        <a:graphic>
          <a:graphicData uri="http://schemas.openxmlformats.org/drawingml/2006/table">
            <a:tbl>
              <a:tblPr firstRow="1" bandRow="1">
                <a:tableStyleId>{5C22544A-7EE6-4342-B048-85BDC9FD1C3A}</a:tableStyleId>
              </a:tblPr>
              <a:tblGrid>
                <a:gridCol w="457201"/>
                <a:gridCol w="5181600"/>
                <a:gridCol w="2209800"/>
                <a:gridCol w="683115"/>
              </a:tblGrid>
              <a:tr h="370840">
                <a:tc>
                  <a:txBody>
                    <a:bodyPr/>
                    <a:lstStyle/>
                    <a:p>
                      <a:pPr algn="ctr"/>
                      <a:r>
                        <a:rPr lang="en-US" sz="1400" dirty="0" smtClean="0">
                          <a:solidFill>
                            <a:schemeClr val="tx1"/>
                          </a:solidFill>
                        </a:rPr>
                        <a:t>No.</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Activity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Responsibility</a:t>
                      </a:r>
                      <a:r>
                        <a:rPr lang="en-US" sz="1400" baseline="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Status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University</a:t>
                      </a:r>
                      <a:r>
                        <a:rPr lang="en-US" sz="1400" baseline="0" dirty="0" smtClean="0">
                          <a:solidFill>
                            <a:schemeClr val="tx1"/>
                          </a:solidFill>
                        </a:rPr>
                        <a:t> – Engineering </a:t>
                      </a:r>
                      <a:r>
                        <a:rPr lang="en-US" sz="1400" dirty="0" smtClean="0">
                          <a:solidFill>
                            <a:schemeClr val="tx1"/>
                          </a:solidFill>
                        </a:rPr>
                        <a:t>College vision, mission and goals alignment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College Board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Program and department vision, mission and goals alignment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Department Board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Develop Improvement and Assessment Plan for Engineering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College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College plan for gathering, documenting and reporting input on constituency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College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ABET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Program plan for gathering, documenting and reporting input on constituency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Department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Establish Program Educational Objectives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7.</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Establish Student Learning Outcomes for program (ILOs)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8.</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Design curricula structure and the courses</a:t>
                      </a:r>
                      <a:r>
                        <a:rPr lang="en-US" sz="1400" baseline="0" dirty="0" smtClean="0"/>
                        <a:t> </a:t>
                      </a:r>
                      <a:r>
                        <a:rPr lang="en-US" sz="1400" dirty="0" smtClean="0"/>
                        <a:t>to achieve  the program educational objectives and the ILOs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9.</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Document the mapping between courses and ILOs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Prepare syllabi for courses showing how course activities support ILOs</a:t>
                      </a:r>
                      <a:endParaRPr lang="en-US"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Faculty</a:t>
                      </a:r>
                      <a:r>
                        <a:rPr lang="en-US" sz="1400" baseline="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20</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dirty="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87264" cy="990600"/>
          </a:xfrm>
        </p:spPr>
        <p:txBody>
          <a:bodyPr>
            <a:normAutofit fontScale="90000"/>
          </a:bodyPr>
          <a:lstStyle/>
          <a:p>
            <a:r>
              <a:rPr lang="en-US" b="1" i="1" dirty="0" smtClean="0"/>
              <a:t>What is to be done and who is responsible?</a:t>
            </a:r>
            <a:endParaRPr lang="en-US" dirty="0"/>
          </a:p>
        </p:txBody>
      </p:sp>
      <p:graphicFrame>
        <p:nvGraphicFramePr>
          <p:cNvPr id="7" name="Content Placeholder 6"/>
          <p:cNvGraphicFramePr>
            <a:graphicFrameLocks noGrp="1"/>
          </p:cNvGraphicFramePr>
          <p:nvPr>
            <p:ph sz="quarter" idx="1"/>
          </p:nvPr>
        </p:nvGraphicFramePr>
        <p:xfrm>
          <a:off x="304799" y="1600200"/>
          <a:ext cx="8531716" cy="4490720"/>
        </p:xfrm>
        <a:graphic>
          <a:graphicData uri="http://schemas.openxmlformats.org/drawingml/2006/table">
            <a:tbl>
              <a:tblPr firstRow="1" bandRow="1">
                <a:tableStyleId>{5C22544A-7EE6-4342-B048-85BDC9FD1C3A}</a:tableStyleId>
              </a:tblPr>
              <a:tblGrid>
                <a:gridCol w="457201"/>
                <a:gridCol w="5181600"/>
                <a:gridCol w="2209800"/>
                <a:gridCol w="683115"/>
              </a:tblGrid>
              <a:tr h="370840">
                <a:tc>
                  <a:txBody>
                    <a:bodyPr/>
                    <a:lstStyle/>
                    <a:p>
                      <a:pPr algn="ctr"/>
                      <a:r>
                        <a:rPr lang="en-US" sz="1400" dirty="0" smtClean="0">
                          <a:solidFill>
                            <a:schemeClr val="tx1"/>
                          </a:solidFill>
                        </a:rPr>
                        <a:t>No.</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Activity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Responsibility</a:t>
                      </a:r>
                      <a:r>
                        <a:rPr lang="en-US" sz="1400" baseline="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Status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Set the expected students’ performance levels for ILOs</a:t>
                      </a:r>
                      <a:endParaRPr lang="en-US"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Department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14350" indent="-514350"/>
                      <a:r>
                        <a:rPr lang="en-US" sz="1400" dirty="0" smtClean="0"/>
                        <a:t>Develop a plan for assessing the program ILOs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Department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Faculty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14350" indent="-514350"/>
                      <a:r>
                        <a:rPr lang="en-US" sz="1400" dirty="0" smtClean="0"/>
                        <a:t>Develop a plan for assessing the program educational objectives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Department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Faculty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Establish College-level performance objectives and indicators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College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Develop assessment plan for college performance objectives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College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ABET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Establish program performance objectives and indicators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Department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17.</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14350" indent="-514350"/>
                      <a:r>
                        <a:rPr lang="en-US" sz="1400" dirty="0" smtClean="0"/>
                        <a:t>Develop assessment plan for program performance objectives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solidFill>
                            <a:schemeClr val="tx1"/>
                          </a:solidFill>
                        </a:rPr>
                        <a:t>Department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ABET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21</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dirty="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87264" cy="990600"/>
          </a:xfrm>
        </p:spPr>
        <p:txBody>
          <a:bodyPr>
            <a:normAutofit fontScale="90000"/>
          </a:bodyPr>
          <a:lstStyle/>
          <a:p>
            <a:r>
              <a:rPr lang="en-US" b="1" i="1" dirty="0" smtClean="0"/>
              <a:t>What is to be done and who is responsible?</a:t>
            </a:r>
            <a:endParaRPr lang="en-US" dirty="0"/>
          </a:p>
        </p:txBody>
      </p:sp>
      <p:graphicFrame>
        <p:nvGraphicFramePr>
          <p:cNvPr id="7" name="Content Placeholder 6"/>
          <p:cNvGraphicFramePr>
            <a:graphicFrameLocks noGrp="1"/>
          </p:cNvGraphicFramePr>
          <p:nvPr>
            <p:ph sz="quarter" idx="1"/>
          </p:nvPr>
        </p:nvGraphicFramePr>
        <p:xfrm>
          <a:off x="304799" y="1600200"/>
          <a:ext cx="8531716" cy="3997960"/>
        </p:xfrm>
        <a:graphic>
          <a:graphicData uri="http://schemas.openxmlformats.org/drawingml/2006/table">
            <a:tbl>
              <a:tblPr firstRow="1" bandRow="1">
                <a:tableStyleId>{5C22544A-7EE6-4342-B048-85BDC9FD1C3A}</a:tableStyleId>
              </a:tblPr>
              <a:tblGrid>
                <a:gridCol w="457201"/>
                <a:gridCol w="5181600"/>
                <a:gridCol w="2209800"/>
                <a:gridCol w="683115"/>
              </a:tblGrid>
              <a:tr h="370840">
                <a:tc>
                  <a:txBody>
                    <a:bodyPr/>
                    <a:lstStyle/>
                    <a:p>
                      <a:pPr algn="ctr"/>
                      <a:r>
                        <a:rPr lang="en-US" sz="1400" dirty="0" smtClean="0">
                          <a:solidFill>
                            <a:schemeClr val="tx1"/>
                          </a:solidFill>
                        </a:rPr>
                        <a:t>No.</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Activity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Responsibility</a:t>
                      </a:r>
                      <a:r>
                        <a:rPr lang="en-US" sz="1400" baseline="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tx1"/>
                          </a:solidFill>
                        </a:rPr>
                        <a:t>Status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18.</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Establish the program</a:t>
                      </a:r>
                      <a:r>
                        <a:rPr lang="en-US" sz="1400" baseline="0" dirty="0" smtClean="0"/>
                        <a:t> </a:t>
                      </a:r>
                      <a:r>
                        <a:rPr lang="en-US" sz="1400" dirty="0" smtClean="0"/>
                        <a:t>advisory board or oversight group (Faculty and Professionals)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College</a:t>
                      </a:r>
                      <a:r>
                        <a:rPr lang="en-US" sz="1400" baseline="0" dirty="0" smtClean="0">
                          <a:solidFill>
                            <a:schemeClr val="tx1"/>
                          </a:solidFill>
                        </a:rPr>
                        <a:t>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rPr>
                        <a:t>Department Board</a:t>
                      </a:r>
                      <a:endParaRPr lang="en-US"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19.</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Develop college,</a:t>
                      </a:r>
                      <a:r>
                        <a:rPr lang="en-US" sz="1400" baseline="0" dirty="0" smtClean="0"/>
                        <a:t> department and program </a:t>
                      </a:r>
                      <a:r>
                        <a:rPr lang="en-US" sz="1400" dirty="0" smtClean="0"/>
                        <a:t>improvement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College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ABET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20.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Develop a plan for the documentation of the college level changes and improvements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College</a:t>
                      </a:r>
                      <a:r>
                        <a:rPr lang="en-US" sz="1400" baseline="0" dirty="0" smtClean="0">
                          <a:solidFill>
                            <a:schemeClr val="tx1"/>
                          </a:solidFill>
                        </a:rPr>
                        <a:t> Board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21.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Develop a plan for the documentation of the program changes and improvements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Department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22.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Program Summary Assessment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ABET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23.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College assessment plan completed and fully Implemented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College</a:t>
                      </a:r>
                      <a:r>
                        <a:rPr lang="en-US" sz="1400" baseline="0" dirty="0" smtClean="0">
                          <a:solidFill>
                            <a:schemeClr val="tx1"/>
                          </a:solidFill>
                        </a:rPr>
                        <a:t>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ABET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400" dirty="0" smtClean="0">
                          <a:solidFill>
                            <a:schemeClr val="tx1"/>
                          </a:solidFill>
                        </a:rPr>
                        <a:t>24.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Preparing Self-Study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Program Committee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ABET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22</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dirty="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Accreditation Principal Objectives</a:t>
            </a:r>
            <a:endParaRPr lang="en-US" dirty="0"/>
          </a:p>
        </p:txBody>
      </p:sp>
      <p:sp>
        <p:nvSpPr>
          <p:cNvPr id="3" name="Content Placeholder 2"/>
          <p:cNvSpPr>
            <a:spLocks noGrp="1"/>
          </p:cNvSpPr>
          <p:nvPr>
            <p:ph sz="quarter" idx="1"/>
          </p:nvPr>
        </p:nvSpPr>
        <p:spPr>
          <a:xfrm>
            <a:off x="612648" y="1600200"/>
            <a:ext cx="8302752" cy="4495800"/>
          </a:xfrm>
        </p:spPr>
        <p:txBody>
          <a:bodyPr>
            <a:normAutofit fontScale="77500" lnSpcReduction="20000"/>
          </a:bodyPr>
          <a:lstStyle/>
          <a:p>
            <a:r>
              <a:rPr lang="en-US" sz="3200" dirty="0" smtClean="0"/>
              <a:t>Assure that graduates of an accredited program are adequately prepared to enter and continue the practice of the engineering profession.</a:t>
            </a:r>
          </a:p>
          <a:p>
            <a:endParaRPr lang="en-US" sz="3200" dirty="0" smtClean="0"/>
          </a:p>
          <a:p>
            <a:r>
              <a:rPr lang="en-US" sz="3200" dirty="0" smtClean="0"/>
              <a:t>Stimulate the national/international improvement of engineering education.</a:t>
            </a:r>
          </a:p>
          <a:p>
            <a:endParaRPr lang="en-US" sz="3200" dirty="0" smtClean="0"/>
          </a:p>
          <a:p>
            <a:r>
              <a:rPr lang="en-US" sz="3200" dirty="0" smtClean="0"/>
              <a:t>Encourage new and innovative approaches to engineering education and its assessment.</a:t>
            </a:r>
          </a:p>
          <a:p>
            <a:endParaRPr lang="en-US" sz="3200" dirty="0" smtClean="0"/>
          </a:p>
          <a:p>
            <a:r>
              <a:rPr lang="en-US" sz="3200" dirty="0" smtClean="0"/>
              <a:t>Identify accredited programs to the public and employers.</a:t>
            </a:r>
          </a:p>
          <a:p>
            <a:pPr>
              <a:buNone/>
            </a:pPr>
            <a:endParaRPr lang="en-US" dirty="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3</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ABET Philosophy</a:t>
            </a:r>
            <a:endParaRPr lang="en-US" b="1" i="1" dirty="0"/>
          </a:p>
        </p:txBody>
      </p:sp>
      <p:sp>
        <p:nvSpPr>
          <p:cNvPr id="3" name="Content Placeholder 2"/>
          <p:cNvSpPr>
            <a:spLocks noGrp="1"/>
          </p:cNvSpPr>
          <p:nvPr>
            <p:ph sz="quarter" idx="1"/>
          </p:nvPr>
        </p:nvSpPr>
        <p:spPr/>
        <p:txBody>
          <a:bodyPr>
            <a:normAutofit fontScale="92500" lnSpcReduction="20000"/>
          </a:bodyPr>
          <a:lstStyle/>
          <a:p>
            <a:r>
              <a:rPr lang="en-US" dirty="0" smtClean="0"/>
              <a:t>Each Institution and Program define their own mission and objectives to meet the needs of their constituents.</a:t>
            </a:r>
          </a:p>
          <a:p>
            <a:endParaRPr lang="en-US" dirty="0" smtClean="0"/>
          </a:p>
          <a:p>
            <a:r>
              <a:rPr lang="en-US" dirty="0" smtClean="0"/>
              <a:t>Emphasizes outcomes by preparing graduates from the program for entry into professional practice.</a:t>
            </a:r>
          </a:p>
          <a:p>
            <a:endParaRPr lang="en-US" dirty="0" smtClean="0"/>
          </a:p>
          <a:p>
            <a:r>
              <a:rPr lang="en-US" dirty="0" smtClean="0"/>
              <a:t>Programs must demonstrate how their criteria and educational objectives are being met.</a:t>
            </a:r>
          </a:p>
          <a:p>
            <a:endParaRPr lang="en-US" dirty="0" smtClean="0"/>
          </a:p>
          <a:p>
            <a:r>
              <a:rPr lang="en-US" dirty="0" smtClean="0"/>
              <a:t>Programs must design processes leading to continuous program improvement.</a:t>
            </a:r>
          </a:p>
          <a:p>
            <a:pPr>
              <a:buNone/>
            </a:pPr>
            <a:endParaRPr lang="en-US" dirty="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4</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600200"/>
            <a:ext cx="8531352" cy="4495800"/>
          </a:xfrm>
        </p:spPr>
        <p:txBody>
          <a:bodyPr>
            <a:normAutofit fontScale="92500" lnSpcReduction="20000"/>
          </a:bodyPr>
          <a:lstStyle/>
          <a:p>
            <a:r>
              <a:rPr lang="en-US" dirty="0" smtClean="0"/>
              <a:t>ABET helps to assure that the program maintains the high standards through auditing engineering programs on a regular basis (</a:t>
            </a:r>
            <a:r>
              <a:rPr lang="en-US" b="1" i="1" dirty="0" smtClean="0"/>
              <a:t>Once every six years</a:t>
            </a:r>
            <a:r>
              <a:rPr lang="en-US" dirty="0" smtClean="0"/>
              <a:t>).</a:t>
            </a:r>
          </a:p>
          <a:p>
            <a:endParaRPr lang="en-US" dirty="0" smtClean="0"/>
          </a:p>
          <a:p>
            <a:r>
              <a:rPr lang="en-US" dirty="0" smtClean="0"/>
              <a:t>In some countries and for some employers, only graduates from ABET-accredited engineering programs are considered for employment.</a:t>
            </a:r>
          </a:p>
          <a:p>
            <a:endParaRPr lang="en-US" dirty="0" smtClean="0"/>
          </a:p>
          <a:p>
            <a:r>
              <a:rPr lang="en-US" dirty="0" smtClean="0"/>
              <a:t>In some countries, having an engineering degree from an ABET-accredited engineering program is required to become a registered professional engineer.</a:t>
            </a:r>
          </a:p>
          <a:p>
            <a:pPr>
              <a:buNone/>
            </a:pPr>
            <a:endParaRPr lang="en-US" dirty="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5</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
        <p:nvSpPr>
          <p:cNvPr id="7" name="Title 6"/>
          <p:cNvSpPr>
            <a:spLocks noGrp="1"/>
          </p:cNvSpPr>
          <p:nvPr>
            <p:ph type="title"/>
          </p:nvPr>
        </p:nvSpPr>
        <p:spPr/>
        <p:txBody>
          <a:bodyPr>
            <a:normAutofit fontScale="90000"/>
          </a:bodyPr>
          <a:lstStyle/>
          <a:p>
            <a:r>
              <a:rPr lang="en-US" b="1" i="1" dirty="0" smtClean="0"/>
              <a:t>Why is ABET accreditation important?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226552" cy="990600"/>
          </a:xfrm>
        </p:spPr>
        <p:txBody>
          <a:bodyPr>
            <a:normAutofit/>
          </a:bodyPr>
          <a:lstStyle/>
          <a:p>
            <a:r>
              <a:rPr lang="en-US" b="1" i="1" dirty="0" smtClean="0"/>
              <a:t>What the evaluators want to know? </a:t>
            </a:r>
            <a:endParaRPr lang="en-US" b="1" i="1" dirty="0"/>
          </a:p>
        </p:txBody>
      </p:sp>
      <p:sp>
        <p:nvSpPr>
          <p:cNvPr id="3" name="Content Placeholder 2"/>
          <p:cNvSpPr>
            <a:spLocks noGrp="1"/>
          </p:cNvSpPr>
          <p:nvPr>
            <p:ph sz="quarter" idx="1"/>
          </p:nvPr>
        </p:nvSpPr>
        <p:spPr>
          <a:xfrm>
            <a:off x="612648" y="1600200"/>
            <a:ext cx="8378952" cy="4724400"/>
          </a:xfrm>
        </p:spPr>
        <p:txBody>
          <a:bodyPr>
            <a:noAutofit/>
          </a:bodyPr>
          <a:lstStyle/>
          <a:p>
            <a:pPr>
              <a:buNone/>
            </a:pPr>
            <a:r>
              <a:rPr lang="en-US" sz="2000" b="1" dirty="0" smtClean="0"/>
              <a:t>How Program Educational Objectives (PEOs) meet the needs of </a:t>
            </a:r>
            <a:r>
              <a:rPr lang="en-US" sz="2000" b="1" i="1" u="sng" dirty="0" smtClean="0"/>
              <a:t>constituencies</a:t>
            </a:r>
            <a:r>
              <a:rPr lang="en-US" sz="2000" b="1" dirty="0" smtClean="0"/>
              <a:t>: </a:t>
            </a:r>
          </a:p>
          <a:p>
            <a:r>
              <a:rPr lang="en-US" sz="2000" b="1" dirty="0" smtClean="0"/>
              <a:t>Faculty: </a:t>
            </a:r>
            <a:r>
              <a:rPr lang="en-US" sz="2000" dirty="0" smtClean="0"/>
              <a:t>Full-time lectures and professors of all ranks, they are responsible for working with the other program constituencies to identify appropriate PEOs and to develop the academic program to deliver those objectives.</a:t>
            </a:r>
          </a:p>
          <a:p>
            <a:r>
              <a:rPr lang="en-US" sz="2000" b="1" dirty="0" smtClean="0"/>
              <a:t>Students:</a:t>
            </a:r>
            <a:r>
              <a:rPr lang="en-US" sz="2000" dirty="0" smtClean="0"/>
              <a:t>  Enrolled students that are the direct beneficiaries of the program. The PEOs are designed to identify the broad skills that they will need to have to be outstanding engineers.</a:t>
            </a:r>
          </a:p>
          <a:p>
            <a:r>
              <a:rPr lang="en-US" sz="2000" b="1" dirty="0" smtClean="0"/>
              <a:t>Alumni:</a:t>
            </a:r>
            <a:r>
              <a:rPr lang="en-US" sz="2000" dirty="0" smtClean="0"/>
              <a:t> Program graduates can offer an excellent opportunity to assess the effectiveness of the program through feedback about how their careers and how the program may be altered to improve the preparation of graduates.</a:t>
            </a:r>
          </a:p>
          <a:p>
            <a:r>
              <a:rPr lang="en-US" sz="2000" b="1" dirty="0" smtClean="0"/>
              <a:t>Employers:</a:t>
            </a:r>
            <a:r>
              <a:rPr lang="en-US" sz="2000" dirty="0" smtClean="0"/>
              <a:t> The employers of graduates are critical to the success of the program. Their feedback is essential in identifying the characteristics of graduates as outstanding engineers and leaders.</a:t>
            </a: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6</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78952" cy="990600"/>
          </a:xfrm>
        </p:spPr>
        <p:txBody>
          <a:bodyPr>
            <a:normAutofit/>
          </a:bodyPr>
          <a:lstStyle/>
          <a:p>
            <a:r>
              <a:rPr lang="en-US" b="1" i="1" dirty="0" smtClean="0"/>
              <a:t>Engineering Accreditation Criteria</a:t>
            </a:r>
            <a:endParaRPr lang="en-US" b="1" i="1" dirty="0"/>
          </a:p>
        </p:txBody>
      </p:sp>
      <p:sp>
        <p:nvSpPr>
          <p:cNvPr id="3" name="Content Placeholder 2"/>
          <p:cNvSpPr>
            <a:spLocks noGrp="1"/>
          </p:cNvSpPr>
          <p:nvPr>
            <p:ph sz="quarter" idx="1"/>
          </p:nvPr>
        </p:nvSpPr>
        <p:spPr>
          <a:xfrm>
            <a:off x="612648" y="1600200"/>
            <a:ext cx="8302752" cy="4495800"/>
          </a:xfrm>
        </p:spPr>
        <p:txBody>
          <a:bodyPr>
            <a:normAutofit fontScale="85000" lnSpcReduction="20000"/>
          </a:bodyPr>
          <a:lstStyle/>
          <a:p>
            <a:pPr marL="514350" indent="-514350">
              <a:buNone/>
            </a:pPr>
            <a:r>
              <a:rPr lang="en-US" b="1" u="sng" dirty="0" smtClean="0"/>
              <a:t>General Criteria</a:t>
            </a:r>
          </a:p>
          <a:p>
            <a:pPr marL="514350" indent="-514350"/>
            <a:r>
              <a:rPr lang="en-US" b="1" i="1" dirty="0" smtClean="0"/>
              <a:t>Criterion 1. </a:t>
            </a:r>
            <a:r>
              <a:rPr lang="en-US" dirty="0" smtClean="0"/>
              <a:t>Students</a:t>
            </a:r>
          </a:p>
          <a:p>
            <a:pPr marL="514350" indent="-514350"/>
            <a:r>
              <a:rPr lang="en-US" b="1" i="1" dirty="0" smtClean="0"/>
              <a:t>Criterion 2. </a:t>
            </a:r>
            <a:r>
              <a:rPr lang="en-US" dirty="0" smtClean="0"/>
              <a:t>Program Educational Objectives</a:t>
            </a:r>
          </a:p>
          <a:p>
            <a:pPr marL="514350" indent="-514350"/>
            <a:r>
              <a:rPr lang="en-US" b="1" i="1" dirty="0" smtClean="0"/>
              <a:t>Criterion 3.</a:t>
            </a:r>
            <a:r>
              <a:rPr lang="en-US" dirty="0" smtClean="0"/>
              <a:t> Program or Student Outcomes</a:t>
            </a:r>
          </a:p>
          <a:p>
            <a:pPr marL="514350" indent="-514350"/>
            <a:r>
              <a:rPr lang="en-US" b="1" i="1" dirty="0" smtClean="0"/>
              <a:t>Criterion 4. </a:t>
            </a:r>
            <a:r>
              <a:rPr lang="en-US" dirty="0" smtClean="0"/>
              <a:t>Continuous Improvement (Assessment)</a:t>
            </a:r>
          </a:p>
          <a:p>
            <a:pPr marL="514350" indent="-514350"/>
            <a:r>
              <a:rPr lang="en-US" b="1" i="1" dirty="0" smtClean="0"/>
              <a:t>Criterion 5.</a:t>
            </a:r>
            <a:r>
              <a:rPr lang="en-US" dirty="0" smtClean="0"/>
              <a:t> Curriculum (Professional Component)</a:t>
            </a:r>
          </a:p>
          <a:p>
            <a:pPr marL="514350" indent="-514350"/>
            <a:r>
              <a:rPr lang="en-US" b="1" i="1" dirty="0" smtClean="0"/>
              <a:t>Criterion 6.</a:t>
            </a:r>
            <a:r>
              <a:rPr lang="en-US" dirty="0" smtClean="0"/>
              <a:t> Faculty</a:t>
            </a:r>
          </a:p>
          <a:p>
            <a:pPr marL="514350" indent="-514350"/>
            <a:r>
              <a:rPr lang="en-US" b="1" i="1" dirty="0" smtClean="0"/>
              <a:t>Criterion 7.</a:t>
            </a:r>
            <a:r>
              <a:rPr lang="en-US" dirty="0" smtClean="0"/>
              <a:t> Facilities</a:t>
            </a:r>
          </a:p>
          <a:p>
            <a:pPr marL="514350" indent="-514350"/>
            <a:r>
              <a:rPr lang="en-US" b="1" i="1" dirty="0" smtClean="0"/>
              <a:t>Criterion 8.</a:t>
            </a:r>
            <a:r>
              <a:rPr lang="en-US" dirty="0" smtClean="0"/>
              <a:t> Institutional Support</a:t>
            </a:r>
          </a:p>
          <a:p>
            <a:pPr marL="514350" indent="-514350">
              <a:buNone/>
            </a:pPr>
            <a:r>
              <a:rPr lang="en-US" b="1" u="sng" dirty="0" smtClean="0"/>
              <a:t>Program Criteria</a:t>
            </a:r>
          </a:p>
          <a:p>
            <a:pPr marL="514350" indent="-514350"/>
            <a:r>
              <a:rPr lang="en-US" dirty="0" smtClean="0"/>
              <a:t>Depending on the program specialty (e.g. Automotives)</a:t>
            </a: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7</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C1. Students</a:t>
            </a:r>
            <a:endParaRPr lang="en-US" b="1" i="1" dirty="0"/>
          </a:p>
        </p:txBody>
      </p:sp>
      <p:sp>
        <p:nvSpPr>
          <p:cNvPr id="3" name="Content Placeholder 2"/>
          <p:cNvSpPr>
            <a:spLocks noGrp="1"/>
          </p:cNvSpPr>
          <p:nvPr>
            <p:ph sz="quarter" idx="1"/>
          </p:nvPr>
        </p:nvSpPr>
        <p:spPr>
          <a:xfrm>
            <a:off x="612648" y="1600200"/>
            <a:ext cx="8378952" cy="4343400"/>
          </a:xfrm>
        </p:spPr>
        <p:txBody>
          <a:bodyPr/>
          <a:lstStyle/>
          <a:p>
            <a:r>
              <a:rPr lang="en-US" dirty="0" smtClean="0"/>
              <a:t>PPU must evaluate, advise, and monitor students.</a:t>
            </a:r>
          </a:p>
          <a:p>
            <a:endParaRPr lang="en-US" dirty="0" smtClean="0"/>
          </a:p>
          <a:p>
            <a:r>
              <a:rPr lang="en-US" dirty="0" smtClean="0"/>
              <a:t>PPU must have policies for acceptance of transfer students and validation of transfer courses.</a:t>
            </a:r>
          </a:p>
          <a:p>
            <a:endParaRPr lang="en-US" dirty="0" smtClean="0"/>
          </a:p>
          <a:p>
            <a:r>
              <a:rPr lang="en-US" dirty="0" smtClean="0"/>
              <a:t>PPU must have procedures to assure all students meet all program requirements prior to graduation.</a:t>
            </a:r>
          </a:p>
          <a:p>
            <a:endParaRPr lang="en-US" dirty="0"/>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8</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C2. Program Educational Objectives</a:t>
            </a:r>
            <a:endParaRPr lang="en-US" b="1" i="1" dirty="0"/>
          </a:p>
        </p:txBody>
      </p:sp>
      <p:sp>
        <p:nvSpPr>
          <p:cNvPr id="3" name="Content Placeholder 2"/>
          <p:cNvSpPr>
            <a:spLocks noGrp="1"/>
          </p:cNvSpPr>
          <p:nvPr>
            <p:ph sz="quarter" idx="1"/>
          </p:nvPr>
        </p:nvSpPr>
        <p:spPr>
          <a:xfrm>
            <a:off x="533400" y="1524000"/>
            <a:ext cx="8531352" cy="4800600"/>
          </a:xfrm>
        </p:spPr>
        <p:txBody>
          <a:bodyPr>
            <a:noAutofit/>
          </a:bodyPr>
          <a:lstStyle/>
          <a:p>
            <a:r>
              <a:rPr lang="en-US" sz="2800" dirty="0" smtClean="0"/>
              <a:t>Program objectives are what graduates are expected to have achieved within few years after graduation;  (</a:t>
            </a:r>
            <a:r>
              <a:rPr lang="en-US" sz="2800" b="1" i="1" u="sng" dirty="0" smtClean="0"/>
              <a:t>three to five years</a:t>
            </a:r>
            <a:r>
              <a:rPr lang="en-US" sz="2800" dirty="0" smtClean="0"/>
              <a:t>).</a:t>
            </a:r>
            <a:endParaRPr lang="en-US" sz="700" dirty="0" smtClean="0"/>
          </a:p>
          <a:p>
            <a:r>
              <a:rPr lang="en-US" sz="2800" dirty="0" smtClean="0"/>
              <a:t>Each program must have a:</a:t>
            </a:r>
          </a:p>
          <a:p>
            <a:pPr lvl="1"/>
            <a:r>
              <a:rPr lang="en-US" sz="2100" dirty="0" smtClean="0"/>
              <a:t>detailed and published educational objectives;</a:t>
            </a:r>
          </a:p>
          <a:p>
            <a:pPr lvl="1"/>
            <a:r>
              <a:rPr lang="en-US" sz="2100" dirty="0" smtClean="0"/>
              <a:t>process based on the needs of constituencies in which the objectives are determined and periodically evaluated;</a:t>
            </a:r>
          </a:p>
          <a:p>
            <a:pPr lvl="1"/>
            <a:r>
              <a:rPr lang="en-US" sz="2100" dirty="0" smtClean="0"/>
              <a:t>curriculum and process that assure achievement of the objectives;</a:t>
            </a:r>
          </a:p>
          <a:p>
            <a:pPr lvl="1"/>
            <a:r>
              <a:rPr lang="en-US" sz="2100" dirty="0" smtClean="0"/>
              <a:t>system of on-going evaluation that prove achievement of the objectives;</a:t>
            </a:r>
          </a:p>
          <a:p>
            <a:pPr lvl="1"/>
            <a:r>
              <a:rPr lang="en-US" sz="2100" dirty="0" smtClean="0"/>
              <a:t>system using evaluation results to improve the effectiveness of the program.</a:t>
            </a:r>
          </a:p>
        </p:txBody>
      </p:sp>
      <p:sp>
        <p:nvSpPr>
          <p:cNvPr id="4" name="Date Placeholder 3"/>
          <p:cNvSpPr>
            <a:spLocks noGrp="1"/>
          </p:cNvSpPr>
          <p:nvPr>
            <p:ph type="dt" sz="half" idx="10"/>
          </p:nvPr>
        </p:nvSpPr>
        <p:spPr/>
        <p:txBody>
          <a:bodyPr/>
          <a:lstStyle/>
          <a:p>
            <a:pPr algn="r" eaLnBrk="1" latinLnBrk="0" hangingPunct="1"/>
            <a:fld id="{A6FB7ABF-BE86-4E5E-A702-AD3B3199D880}" type="datetime4">
              <a:rPr lang="en-US" sz="1200" smtClean="0">
                <a:solidFill>
                  <a:schemeClr val="bg2">
                    <a:shade val="50000"/>
                  </a:schemeClr>
                </a:solidFill>
              </a:rPr>
              <a:pPr algn="r" eaLnBrk="1" latinLnBrk="0" hangingPunct="1"/>
              <a:t>November 16, 2016</a:t>
            </a:fld>
            <a:endParaRPr lang="en-US" sz="1200" dirty="0">
              <a:solidFill>
                <a:schemeClr val="bg2">
                  <a:shade val="50000"/>
                </a:schemeClr>
              </a:solidFill>
            </a:endParaRPr>
          </a:p>
        </p:txBody>
      </p:sp>
      <p:sp>
        <p:nvSpPr>
          <p:cNvPr id="5" name="Slide Number Placeholder 4"/>
          <p:cNvSpPr>
            <a:spLocks noGrp="1"/>
          </p:cNvSpPr>
          <p:nvPr>
            <p:ph type="sldNum" sz="quarter" idx="11"/>
          </p:nvPr>
        </p:nvSpPr>
        <p:spPr/>
        <p:txBody>
          <a:bodyPr>
            <a:normAutofit fontScale="85000" lnSpcReduction="20000"/>
          </a:bodyPr>
          <a:lstStyle/>
          <a:p>
            <a:pPr algn="ctr" eaLnBrk="1" latinLnBrk="0" hangingPunct="1"/>
            <a:fld id="{6294C92D-0306-4E69-9CD3-20855E849650}" type="slidenum">
              <a:rPr kumimoji="0" lang="en-US" smtClean="0"/>
              <a:pPr algn="ctr" eaLnBrk="1" latinLnBrk="0" hangingPunct="1"/>
              <a:t>9</a:t>
            </a:fld>
            <a:endParaRPr kumimoji="0" lang="en-US" sz="1200" dirty="0">
              <a:solidFill>
                <a:schemeClr val="bg2">
                  <a:shade val="50000"/>
                </a:schemeClr>
              </a:solidFill>
              <a:effectLst/>
            </a:endParaRPr>
          </a:p>
        </p:txBody>
      </p:sp>
      <p:sp>
        <p:nvSpPr>
          <p:cNvPr id="6" name="Footer Placeholder 5"/>
          <p:cNvSpPr>
            <a:spLocks noGrp="1"/>
          </p:cNvSpPr>
          <p:nvPr>
            <p:ph type="ftr" sz="quarter" idx="12"/>
          </p:nvPr>
        </p:nvSpPr>
        <p:spPr/>
        <p:txBody>
          <a:bodyPr/>
          <a:lstStyle/>
          <a:p>
            <a:r>
              <a:rPr lang="en-US" sz="1200" dirty="0" smtClean="0">
                <a:solidFill>
                  <a:schemeClr val="bg2">
                    <a:shade val="50000"/>
                  </a:schemeClr>
                </a:solidFill>
              </a:rPr>
              <a:t>ABET-Information Meeting,  College of Engineering, B516, 1-11-2016,  PPU, PS</a:t>
            </a:r>
            <a:endParaRPr lang="en-US" sz="1200" dirty="0">
              <a:solidFill>
                <a:schemeClr val="bg2">
                  <a:shade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9742</TotalTime>
  <Words>2277</Words>
  <Application>Microsoft Office PowerPoint</Application>
  <PresentationFormat>On-screen Show (4:3)</PresentationFormat>
  <Paragraphs>344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ABET Accreditation Overview  Definitions, Requirements, and Responsibilities   Dr. Momen Sughayyer Palestine Polytechnic University   Information Meeting  College of Engineering, B516, November 1st, 2016 </vt:lpstr>
      <vt:lpstr>What is ABET?</vt:lpstr>
      <vt:lpstr>Accreditation Principal Objectives</vt:lpstr>
      <vt:lpstr>ABET Philosophy</vt:lpstr>
      <vt:lpstr>Why is ABET accreditation important?</vt:lpstr>
      <vt:lpstr>What the evaluators want to know? </vt:lpstr>
      <vt:lpstr>Engineering Accreditation Criteria</vt:lpstr>
      <vt:lpstr>C1. Students</vt:lpstr>
      <vt:lpstr>C2. Program Educational Objectives</vt:lpstr>
      <vt:lpstr>C3. Program Outcomes (a-k)</vt:lpstr>
      <vt:lpstr>C4. Continuous Improvement – Assessment</vt:lpstr>
      <vt:lpstr>C5. Curriculum – Professional Component</vt:lpstr>
      <vt:lpstr>C6. Faculty</vt:lpstr>
      <vt:lpstr>C7. Facilities</vt:lpstr>
      <vt:lpstr>C8. Institutional Support</vt:lpstr>
      <vt:lpstr>Program Criteria</vt:lpstr>
      <vt:lpstr>What ABET reviewer is looking for?</vt:lpstr>
      <vt:lpstr>What the reviewer is looking for?</vt:lpstr>
      <vt:lpstr>Work Responsibilities</vt:lpstr>
      <vt:lpstr>What is to be done and who is responsible?</vt:lpstr>
      <vt:lpstr>What is to be done and who is responsible?</vt:lpstr>
      <vt:lpstr>What is to be done and who is responsible?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 Control</dc:title>
  <dc:subject>Automotive Control Systems</dc:subject>
  <dc:creator>Dr. Momen Sughayyer</dc:creator>
  <cp:keywords>ICE Control</cp:keywords>
  <cp:lastModifiedBy>manal</cp:lastModifiedBy>
  <cp:revision>530</cp:revision>
  <dcterms:created xsi:type="dcterms:W3CDTF">2009-06-22T07:56:14Z</dcterms:created>
  <dcterms:modified xsi:type="dcterms:W3CDTF">2016-11-16T11:14:42Z</dcterms:modified>
  <cp:category>PPT</cp:category>
</cp:coreProperties>
</file>